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54"/>
    <p:sldId id="257" r:id="rId55"/>
    <p:sldId id="258" r:id="rId56"/>
    <p:sldId id="259" r:id="rId57"/>
    <p:sldId id="260" r:id="rId58"/>
    <p:sldId id="261" r:id="rId59"/>
    <p:sldId id="262" r:id="rId60"/>
    <p:sldId id="263" r:id="rId61"/>
    <p:sldId id="264" r:id="rId62"/>
    <p:sldId id="265" r:id="rId63"/>
    <p:sldId id="266" r:id="rId64"/>
    <p:sldId id="267" r:id="rId65"/>
    <p:sldId id="268" r:id="rId66"/>
    <p:sldId id="269" r:id="rId67"/>
    <p:sldId id="270" r:id="rId68"/>
    <p:sldId id="271" r:id="rId69"/>
    <p:sldId id="272" r:id="rId70"/>
    <p:sldId id="273" r:id="rId71"/>
    <p:sldId id="274" r:id="rId72"/>
    <p:sldId id="275" r:id="rId73"/>
    <p:sldId id="276" r:id="rId7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ileron" charset="1" panose="00000500000000000000"/>
      <p:regular r:id="rId10"/>
    </p:embeddedFont>
    <p:embeddedFont>
      <p:font typeface="Aileron Bold" charset="1" panose="00000800000000000000"/>
      <p:regular r:id="rId11"/>
    </p:embeddedFont>
    <p:embeddedFont>
      <p:font typeface="Aileron Italics" charset="1" panose="00000500000000000000"/>
      <p:regular r:id="rId12"/>
    </p:embeddedFont>
    <p:embeddedFont>
      <p:font typeface="Aileron Bold Italics" charset="1" panose="00000800000000000000"/>
      <p:regular r:id="rId13"/>
    </p:embeddedFont>
    <p:embeddedFont>
      <p:font typeface="Aileron Thin" charset="1" panose="00000300000000000000"/>
      <p:regular r:id="rId14"/>
    </p:embeddedFont>
    <p:embeddedFont>
      <p:font typeface="Aileron Thin Italics" charset="1" panose="00000300000000000000"/>
      <p:regular r:id="rId15"/>
    </p:embeddedFont>
    <p:embeddedFont>
      <p:font typeface="Aileron Light" charset="1" panose="00000400000000000000"/>
      <p:regular r:id="rId16"/>
    </p:embeddedFont>
    <p:embeddedFont>
      <p:font typeface="Aileron Light Italics" charset="1" panose="00000400000000000000"/>
      <p:regular r:id="rId17"/>
    </p:embeddedFont>
    <p:embeddedFont>
      <p:font typeface="Aileron Ultra-Bold" charset="1" panose="00000A00000000000000"/>
      <p:regular r:id="rId18"/>
    </p:embeddedFont>
    <p:embeddedFont>
      <p:font typeface="Aileron Ultra-Bold Italics" charset="1" panose="00000A00000000000000"/>
      <p:regular r:id="rId19"/>
    </p:embeddedFont>
    <p:embeddedFont>
      <p:font typeface="Aileron Heavy" charset="1" panose="00000A00000000000000"/>
      <p:regular r:id="rId20"/>
    </p:embeddedFont>
    <p:embeddedFont>
      <p:font typeface="Aileron Heavy Italics" charset="1" panose="00000A00000000000000"/>
      <p:regular r:id="rId21"/>
    </p:embeddedFont>
    <p:embeddedFont>
      <p:font typeface="Open Sans 2" charset="1" panose="020B0606030504020204"/>
      <p:regular r:id="rId22"/>
    </p:embeddedFont>
    <p:embeddedFont>
      <p:font typeface="Open Sans 2 Bold" charset="1" panose="020B0806030504020204"/>
      <p:regular r:id="rId23"/>
    </p:embeddedFont>
    <p:embeddedFont>
      <p:font typeface="Open Sans 2 Italics" charset="1" panose="020B0606030504020204"/>
      <p:regular r:id="rId24"/>
    </p:embeddedFont>
    <p:embeddedFont>
      <p:font typeface="Open Sans 2 Bold Italics" charset="1" panose="020B0806030504020204"/>
      <p:regular r:id="rId25"/>
    </p:embeddedFont>
    <p:embeddedFont>
      <p:font typeface="Open Sans 2 Light" charset="1" panose="020B0306030504020204"/>
      <p:regular r:id="rId26"/>
    </p:embeddedFont>
    <p:embeddedFont>
      <p:font typeface="Open Sans 2 Light Italics" charset="1" panose="020B0306030504020204"/>
      <p:regular r:id="rId27"/>
    </p:embeddedFont>
    <p:embeddedFont>
      <p:font typeface="Open Sans 2 Ultra-Bold" charset="1" panose="00000000000000000000"/>
      <p:regular r:id="rId28"/>
    </p:embeddedFont>
    <p:embeddedFont>
      <p:font typeface="Open Sans 2 Ultra-Bold Italics" charset="1" panose="00000000000000000000"/>
      <p:regular r:id="rId29"/>
    </p:embeddedFont>
    <p:embeddedFont>
      <p:font typeface="Open Sans 1" charset="1" panose="00000000000000000000"/>
      <p:regular r:id="rId30"/>
    </p:embeddedFont>
    <p:embeddedFont>
      <p:font typeface="Open Sans 1 Bold" charset="1" panose="00000000000000000000"/>
      <p:regular r:id="rId31"/>
    </p:embeddedFont>
    <p:embeddedFont>
      <p:font typeface="Open Sans 1 Italics" charset="1" panose="00000000000000000000"/>
      <p:regular r:id="rId32"/>
    </p:embeddedFont>
    <p:embeddedFont>
      <p:font typeface="Open Sans 1 Bold Italics" charset="1" panose="00000000000000000000"/>
      <p:regular r:id="rId33"/>
    </p:embeddedFont>
    <p:embeddedFont>
      <p:font typeface="Open Sans 1 Light" charset="1" panose="00000000000000000000"/>
      <p:regular r:id="rId34"/>
    </p:embeddedFont>
    <p:embeddedFont>
      <p:font typeface="Open Sans 1 Light Italics" charset="1" panose="00000000000000000000"/>
      <p:regular r:id="rId35"/>
    </p:embeddedFont>
    <p:embeddedFont>
      <p:font typeface="Open Sans 1 Medium" charset="1" panose="00000000000000000000"/>
      <p:regular r:id="rId36"/>
    </p:embeddedFont>
    <p:embeddedFont>
      <p:font typeface="Open Sans 1 Medium Italics" charset="1" panose="00000000000000000000"/>
      <p:regular r:id="rId37"/>
    </p:embeddedFont>
    <p:embeddedFont>
      <p:font typeface="Open Sans 1 Semi-Bold" charset="1" panose="00000000000000000000"/>
      <p:regular r:id="rId38"/>
    </p:embeddedFont>
    <p:embeddedFont>
      <p:font typeface="Open Sans 1 Semi-Bold Italics" charset="1" panose="00000000000000000000"/>
      <p:regular r:id="rId39"/>
    </p:embeddedFont>
    <p:embeddedFont>
      <p:font typeface="Open Sans 1 Ultra-Bold" charset="1" panose="00000000000000000000"/>
      <p:regular r:id="rId40"/>
    </p:embeddedFont>
    <p:embeddedFont>
      <p:font typeface="Open Sans 1 Ultra-Bold Italics" charset="1" panose="00000000000000000000"/>
      <p:regular r:id="rId41"/>
    </p:embeddedFont>
    <p:embeddedFont>
      <p:font typeface="Inter" charset="1" panose="020B0502030000000004"/>
      <p:regular r:id="rId42"/>
    </p:embeddedFont>
    <p:embeddedFont>
      <p:font typeface="Inter Bold" charset="1" panose="020B0802030000000004"/>
      <p:regular r:id="rId43"/>
    </p:embeddedFont>
    <p:embeddedFont>
      <p:font typeface="Inter Italics" charset="1" panose="020B0502030000000004"/>
      <p:regular r:id="rId44"/>
    </p:embeddedFont>
    <p:embeddedFont>
      <p:font typeface="Inter Bold Italics" charset="1" panose="020B0802030000000004"/>
      <p:regular r:id="rId45"/>
    </p:embeddedFont>
    <p:embeddedFont>
      <p:font typeface="Inter Thin" charset="1" panose="020B0A02050000000004"/>
      <p:regular r:id="rId46"/>
    </p:embeddedFont>
    <p:embeddedFont>
      <p:font typeface="Inter Thin Italics" charset="1" panose="020B0A02050000000004"/>
      <p:regular r:id="rId47"/>
    </p:embeddedFont>
    <p:embeddedFont>
      <p:font typeface="Inter Extra-Light" charset="1" panose="02000503000000020004"/>
      <p:regular r:id="rId48"/>
    </p:embeddedFont>
    <p:embeddedFont>
      <p:font typeface="Inter Light" charset="1" panose="02000503000000020004"/>
      <p:regular r:id="rId49"/>
    </p:embeddedFont>
    <p:embeddedFont>
      <p:font typeface="Inter Medium" charset="1" panose="02000503000000020004"/>
      <p:regular r:id="rId50"/>
    </p:embeddedFont>
    <p:embeddedFont>
      <p:font typeface="Inter Semi-Bold" charset="1" panose="02000503000000020004"/>
      <p:regular r:id="rId51"/>
    </p:embeddedFont>
    <p:embeddedFont>
      <p:font typeface="Inter Ultra-Bold" charset="1" panose="02000503000000020004"/>
      <p:regular r:id="rId52"/>
    </p:embeddedFont>
    <p:embeddedFont>
      <p:font typeface="Inter Heavy" charset="1" panose="02000503000000020004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slides/slide1.xml" Type="http://schemas.openxmlformats.org/officeDocument/2006/relationships/slide"/><Relationship Id="rId55" Target="slides/slide2.xml" Type="http://schemas.openxmlformats.org/officeDocument/2006/relationships/slide"/><Relationship Id="rId56" Target="slides/slide3.xml" Type="http://schemas.openxmlformats.org/officeDocument/2006/relationships/slide"/><Relationship Id="rId57" Target="slides/slide4.xml" Type="http://schemas.openxmlformats.org/officeDocument/2006/relationships/slide"/><Relationship Id="rId58" Target="slides/slide5.xml" Type="http://schemas.openxmlformats.org/officeDocument/2006/relationships/slide"/><Relationship Id="rId59" Target="slides/slide6.xml" Type="http://schemas.openxmlformats.org/officeDocument/2006/relationships/slide"/><Relationship Id="rId6" Target="fonts/font6.fntdata" Type="http://schemas.openxmlformats.org/officeDocument/2006/relationships/font"/><Relationship Id="rId60" Target="slides/slide7.xml" Type="http://schemas.openxmlformats.org/officeDocument/2006/relationships/slide"/><Relationship Id="rId61" Target="slides/slide8.xml" Type="http://schemas.openxmlformats.org/officeDocument/2006/relationships/slide"/><Relationship Id="rId62" Target="slides/slide9.xml" Type="http://schemas.openxmlformats.org/officeDocument/2006/relationships/slide"/><Relationship Id="rId63" Target="slides/slide10.xml" Type="http://schemas.openxmlformats.org/officeDocument/2006/relationships/slide"/><Relationship Id="rId64" Target="slides/slide11.xml" Type="http://schemas.openxmlformats.org/officeDocument/2006/relationships/slide"/><Relationship Id="rId65" Target="slides/slide12.xml" Type="http://schemas.openxmlformats.org/officeDocument/2006/relationships/slide"/><Relationship Id="rId66" Target="slides/slide13.xml" Type="http://schemas.openxmlformats.org/officeDocument/2006/relationships/slide"/><Relationship Id="rId67" Target="slides/slide14.xml" Type="http://schemas.openxmlformats.org/officeDocument/2006/relationships/slide"/><Relationship Id="rId68" Target="slides/slide15.xml" Type="http://schemas.openxmlformats.org/officeDocument/2006/relationships/slide"/><Relationship Id="rId69" Target="slides/slide16.xml" Type="http://schemas.openxmlformats.org/officeDocument/2006/relationships/slide"/><Relationship Id="rId7" Target="fonts/font7.fntdata" Type="http://schemas.openxmlformats.org/officeDocument/2006/relationships/font"/><Relationship Id="rId70" Target="slides/slide17.xml" Type="http://schemas.openxmlformats.org/officeDocument/2006/relationships/slide"/><Relationship Id="rId71" Target="slides/slide18.xml" Type="http://schemas.openxmlformats.org/officeDocument/2006/relationships/slide"/><Relationship Id="rId72" Target="slides/slide19.xml" Type="http://schemas.openxmlformats.org/officeDocument/2006/relationships/slide"/><Relationship Id="rId73" Target="slides/slide20.xml" Type="http://schemas.openxmlformats.org/officeDocument/2006/relationships/slide"/><Relationship Id="rId74" Target="slides/slide21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26.pn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png" Type="http://schemas.openxmlformats.org/officeDocument/2006/relationships/image"/><Relationship Id="rId6" Target="../media/image4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Relationship Id="rId3" Target="../media/VAF1e4nYwvo.mp4" Type="http://schemas.openxmlformats.org/officeDocument/2006/relationships/video"/><Relationship Id="rId4" Target="../media/VAF1e4nYwvo.mp4" Type="http://schemas.microsoft.com/office/2007/relationships/media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https://www.businessinsider.com/bts-conscription-military-service-south-korea-cost-billions-tourism-goods-2022-10#:~:text=In%202017%2C%20one%20out%20of,according%20to%20the%20research%20institute." TargetMode="External" Type="http://schemas.openxmlformats.org/officeDocument/2006/relationships/hyperlink"/><Relationship Id="rId9" Target="https://www.cnbc.com/video/2022/11/14/bts-is-joining-the-military--heres-how-much-it-will-cost-south-korea.html#:~:text=The%20impact%20of%20BTS's%20military,towards%20the%20South%20Korean%20economy." TargetMode="External" Type="http://schemas.openxmlformats.org/officeDocument/2006/relationships/hyperlink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402759" y="6802807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8291968"/>
            <a:ext cx="16138684" cy="0"/>
          </a:xfrm>
          <a:prstGeom prst="line">
            <a:avLst/>
          </a:prstGeom>
          <a:ln cap="flat" w="38100">
            <a:solidFill>
              <a:srgbClr val="2E634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5117443"/>
            <a:ext cx="447675" cy="44767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45377" y="1266622"/>
            <a:ext cx="4455951" cy="4455951"/>
          </a:xfrm>
          <a:custGeom>
            <a:avLst/>
            <a:gdLst/>
            <a:ahLst/>
            <a:cxnLst/>
            <a:rect r="r" b="b" t="t" l="l"/>
            <a:pathLst>
              <a:path h="4455951" w="4455951">
                <a:moveTo>
                  <a:pt x="0" y="0"/>
                </a:moveTo>
                <a:lnTo>
                  <a:pt x="4455951" y="0"/>
                </a:lnTo>
                <a:lnTo>
                  <a:pt x="4455951" y="4455951"/>
                </a:lnTo>
                <a:lnTo>
                  <a:pt x="0" y="4455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08687" y="1703544"/>
            <a:ext cx="16158697" cy="254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256"/>
              </a:lnSpc>
            </a:pPr>
            <a:r>
              <a:rPr lang="en-US" sz="7326">
                <a:solidFill>
                  <a:srgbClr val="2E6340"/>
                </a:solidFill>
                <a:latin typeface="Inter Bold"/>
              </a:rPr>
              <a:t>STREAMING AND DIGITAL MUSIC CONSUMPTION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4658" y="9194181"/>
            <a:ext cx="2012164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99"/>
              </a:lnSpc>
            </a:pPr>
            <a:r>
              <a:rPr lang="en-US" sz="1999">
                <a:solidFill>
                  <a:srgbClr val="2E6340"/>
                </a:solidFill>
                <a:latin typeface="Open Sans 1 Medium"/>
              </a:rPr>
              <a:t>ID:1027313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4658" y="8619348"/>
            <a:ext cx="2012164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99"/>
              </a:lnSpc>
            </a:pPr>
            <a:r>
              <a:rPr lang="en-US" sz="1999">
                <a:solidFill>
                  <a:srgbClr val="2E6340"/>
                </a:solidFill>
                <a:latin typeface="Open Sans 1 Bold"/>
              </a:rPr>
              <a:t>Manel Mehemli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75225" y="9191625"/>
            <a:ext cx="2725663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99"/>
              </a:lnSpc>
            </a:pPr>
            <a:r>
              <a:rPr lang="en-US" sz="1999">
                <a:solidFill>
                  <a:srgbClr val="2E6340"/>
                </a:solidFill>
                <a:latin typeface="Open Sans 1 Medium"/>
              </a:rPr>
              <a:t>ID:1065014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75225" y="8619348"/>
            <a:ext cx="2725663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99"/>
              </a:lnSpc>
            </a:pPr>
            <a:r>
              <a:rPr lang="en-US" sz="1999">
                <a:solidFill>
                  <a:srgbClr val="2E6340"/>
                </a:solidFill>
                <a:latin typeface="Open Sans 1 Bold"/>
              </a:rPr>
              <a:t>Salma Louhaichy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90553" y="9043368"/>
            <a:ext cx="2868747" cy="368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099"/>
              </a:lnSpc>
            </a:pPr>
            <a:r>
              <a:rPr lang="en-US" sz="1999">
                <a:solidFill>
                  <a:srgbClr val="2E6340"/>
                </a:solidFill>
                <a:latin typeface="Open Sans 1 Bold"/>
              </a:rPr>
              <a:t>November 28th, 2023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40445" y="5060293"/>
            <a:ext cx="980493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919"/>
              </a:lnSpc>
            </a:pPr>
            <a:r>
              <a:rPr lang="en-US" sz="2799" spc="207">
                <a:solidFill>
                  <a:srgbClr val="171B24"/>
                </a:solidFill>
                <a:latin typeface="Open Sans 1 Semi-Bold"/>
              </a:rPr>
              <a:t>SENTIMENT ANALYSIS OF GOLDEN ALBUM BY JK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82789" y="5048516"/>
            <a:ext cx="10305211" cy="5232878"/>
          </a:xfrm>
          <a:custGeom>
            <a:avLst/>
            <a:gdLst/>
            <a:ahLst/>
            <a:cxnLst/>
            <a:rect r="r" b="b" t="t" l="l"/>
            <a:pathLst>
              <a:path h="5232878" w="10305211">
                <a:moveTo>
                  <a:pt x="0" y="0"/>
                </a:moveTo>
                <a:lnTo>
                  <a:pt x="10305211" y="0"/>
                </a:lnTo>
                <a:lnTo>
                  <a:pt x="10305211" y="5232878"/>
                </a:lnTo>
                <a:lnTo>
                  <a:pt x="0" y="523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9" r="0" b="-86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1226" y="326993"/>
            <a:ext cx="10548691" cy="4527435"/>
          </a:xfrm>
          <a:custGeom>
            <a:avLst/>
            <a:gdLst/>
            <a:ahLst/>
            <a:cxnLst/>
            <a:rect r="r" b="b" t="t" l="l"/>
            <a:pathLst>
              <a:path h="4527435" w="10548691">
                <a:moveTo>
                  <a:pt x="0" y="0"/>
                </a:moveTo>
                <a:lnTo>
                  <a:pt x="10548691" y="0"/>
                </a:lnTo>
                <a:lnTo>
                  <a:pt x="10548691" y="4527434"/>
                </a:lnTo>
                <a:lnTo>
                  <a:pt x="0" y="4527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83" r="0" b="-226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915234">
            <a:off x="3201287" y="6025261"/>
            <a:ext cx="3077924" cy="2277663"/>
          </a:xfrm>
          <a:custGeom>
            <a:avLst/>
            <a:gdLst/>
            <a:ahLst/>
            <a:cxnLst/>
            <a:rect r="r" b="b" t="t" l="l"/>
            <a:pathLst>
              <a:path h="2277663" w="3077924">
                <a:moveTo>
                  <a:pt x="0" y="0"/>
                </a:moveTo>
                <a:lnTo>
                  <a:pt x="3077924" y="0"/>
                </a:lnTo>
                <a:lnTo>
                  <a:pt x="3077924" y="2277664"/>
                </a:lnTo>
                <a:lnTo>
                  <a:pt x="0" y="22776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34610" y="0"/>
            <a:ext cx="5653390" cy="10287000"/>
            <a:chOff x="0" y="0"/>
            <a:chExt cx="148895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8895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88959">
                  <a:moveTo>
                    <a:pt x="0" y="0"/>
                  </a:moveTo>
                  <a:lnTo>
                    <a:pt x="1488959" y="0"/>
                  </a:lnTo>
                  <a:lnTo>
                    <a:pt x="148895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8895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691319" y="-58059"/>
            <a:ext cx="5709547" cy="5709547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4838700" y="0"/>
                  </a:moveTo>
                  <a:lnTo>
                    <a:pt x="1511300" y="0"/>
                  </a:lnTo>
                  <a:cubicBezTo>
                    <a:pt x="676910" y="0"/>
                    <a:pt x="0" y="676910"/>
                    <a:pt x="0" y="1511300"/>
                  </a:cubicBezTo>
                  <a:lnTo>
                    <a:pt x="0" y="6350000"/>
                  </a:lnTo>
                  <a:lnTo>
                    <a:pt x="4838700" y="6350000"/>
                  </a:lnTo>
                  <a:cubicBezTo>
                    <a:pt x="5673090" y="6350000"/>
                    <a:pt x="6350000" y="5673090"/>
                    <a:pt x="6350000" y="4838700"/>
                  </a:cubicBezTo>
                  <a:lnTo>
                    <a:pt x="6350000" y="0"/>
                  </a:lnTo>
                  <a:lnTo>
                    <a:pt x="4838700" y="0"/>
                  </a:lnTo>
                  <a:close/>
                </a:path>
              </a:pathLst>
            </a:custGeom>
            <a:blipFill>
              <a:blip r:embed="rId2"/>
              <a:stretch>
                <a:fillRect l="-4528" t="0" r="-4528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9945" y="2796715"/>
            <a:ext cx="877649" cy="87764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39945" y="6406654"/>
            <a:ext cx="877649" cy="877649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</a:rPr>
                <a:t>02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590495" y="6406654"/>
            <a:ext cx="877649" cy="87764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</a:rPr>
                <a:t>03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7400866" y="0"/>
            <a:ext cx="863406" cy="1914819"/>
            <a:chOff x="0" y="0"/>
            <a:chExt cx="227399" cy="5043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27399" cy="504314"/>
            </a:xfrm>
            <a:custGeom>
              <a:avLst/>
              <a:gdLst/>
              <a:ahLst/>
              <a:cxnLst/>
              <a:rect r="r" b="b" t="t" l="l"/>
              <a:pathLst>
                <a:path h="504314" w="227399">
                  <a:moveTo>
                    <a:pt x="0" y="0"/>
                  </a:moveTo>
                  <a:lnTo>
                    <a:pt x="227399" y="0"/>
                  </a:lnTo>
                  <a:lnTo>
                    <a:pt x="227399" y="504314"/>
                  </a:lnTo>
                  <a:lnTo>
                    <a:pt x="0" y="504314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27399" cy="551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1061650" y="8036778"/>
            <a:ext cx="3803190" cy="380319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0" y="10094695"/>
            <a:ext cx="18264272" cy="192305"/>
            <a:chOff x="0" y="0"/>
            <a:chExt cx="4810343" cy="506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10343" cy="50648"/>
            </a:xfrm>
            <a:custGeom>
              <a:avLst/>
              <a:gdLst/>
              <a:ahLst/>
              <a:cxnLst/>
              <a:rect r="r" b="b" t="t" l="l"/>
              <a:pathLst>
                <a:path h="50648" w="4810343">
                  <a:moveTo>
                    <a:pt x="0" y="0"/>
                  </a:moveTo>
                  <a:lnTo>
                    <a:pt x="4810343" y="0"/>
                  </a:lnTo>
                  <a:lnTo>
                    <a:pt x="4810343" y="50648"/>
                  </a:lnTo>
                  <a:lnTo>
                    <a:pt x="0" y="50648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47625"/>
              <a:ext cx="4810343" cy="982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232905" y="671110"/>
            <a:ext cx="715180" cy="71518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2E634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839945" y="552744"/>
            <a:ext cx="7810371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2E6340"/>
                </a:solidFill>
                <a:latin typeface="Inter Bold"/>
              </a:rPr>
              <a:t>DATA ANALYSIS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25690" y="2982911"/>
            <a:ext cx="4877173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Inter Bold"/>
              </a:rPr>
              <a:t>TextBlob Library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25690" y="6592851"/>
            <a:ext cx="4877173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Inter Bold"/>
              </a:rPr>
              <a:t>Tweet Polarity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676240" y="6592851"/>
            <a:ext cx="672462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Inter Bold"/>
              </a:rPr>
              <a:t>Sentiment Analysis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925690" y="3598164"/>
            <a:ext cx="6724626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TextBlob is a popular Python library used for processing textual data. It simplifies many natural language processing (NLP) tasks, offering a high-level interface to perform common operations like sentiment analysis...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925690" y="7208103"/>
            <a:ext cx="6724626" cy="276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The polarity score is usually within the range [-1.0, 1.0], where:</a:t>
            </a:r>
          </a:p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-1.0 indicates highly negative sentiment.</a:t>
            </a:r>
          </a:p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0.0 indicates neutral sentiment.</a:t>
            </a:r>
          </a:p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1.0 indicates highly positive sentiment.</a:t>
            </a:r>
          </a:p>
          <a:p>
            <a:pPr algn="just" marL="0" indent="0" lvl="0">
              <a:lnSpc>
                <a:spcPts val="3720"/>
              </a:lnSpc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0676240" y="7208103"/>
            <a:ext cx="6724626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Depending on the polarity score, we defined : </a:t>
            </a:r>
          </a:p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Polarity=0 =&gt; Neutral</a:t>
            </a:r>
          </a:p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Polarity&lt;0 =&gt; Negative</a:t>
            </a:r>
          </a:p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Polarity&gt;0 =&gt; Positive</a:t>
            </a:r>
          </a:p>
          <a:p>
            <a:pPr algn="just" marL="0" indent="0" lvl="0">
              <a:lnSpc>
                <a:spcPts val="372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57494"/>
            <a:ext cx="18288000" cy="1495425"/>
            <a:chOff x="0" y="0"/>
            <a:chExt cx="4816593" cy="3938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393857"/>
            </a:xfrm>
            <a:custGeom>
              <a:avLst/>
              <a:gdLst/>
              <a:ahLst/>
              <a:cxnLst/>
              <a:rect r="r" b="b" t="t" l="l"/>
              <a:pathLst>
                <a:path h="39385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39945" y="755626"/>
            <a:ext cx="9513447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FFFFFF"/>
                </a:solidFill>
                <a:latin typeface="Inter Bold"/>
              </a:rPr>
              <a:t>ANALYSIS RESULTS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5357705" y="7637029"/>
            <a:ext cx="4136867" cy="4136867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49383" y="8852535"/>
            <a:ext cx="7328721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Ultra-Bold"/>
              </a:rPr>
              <a:t>Overall High Polarity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22410" y="8852535"/>
            <a:ext cx="790669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Inter Ultra-Bold"/>
              </a:rPr>
              <a:t>Positive Sentiment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0" y="2836645"/>
            <a:ext cx="9305056" cy="5621105"/>
          </a:xfrm>
          <a:custGeom>
            <a:avLst/>
            <a:gdLst/>
            <a:ahLst/>
            <a:cxnLst/>
            <a:rect r="r" b="b" t="t" l="l"/>
            <a:pathLst>
              <a:path h="5621105" w="9305056">
                <a:moveTo>
                  <a:pt x="0" y="0"/>
                </a:moveTo>
                <a:lnTo>
                  <a:pt x="9305056" y="0"/>
                </a:lnTo>
                <a:lnTo>
                  <a:pt x="9305056" y="5621104"/>
                </a:lnTo>
                <a:lnTo>
                  <a:pt x="0" y="56211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55638" y="2836645"/>
            <a:ext cx="6303662" cy="5621105"/>
          </a:xfrm>
          <a:custGeom>
            <a:avLst/>
            <a:gdLst/>
            <a:ahLst/>
            <a:cxnLst/>
            <a:rect r="r" b="b" t="t" l="l"/>
            <a:pathLst>
              <a:path h="5621105" w="6303662">
                <a:moveTo>
                  <a:pt x="0" y="0"/>
                </a:moveTo>
                <a:lnTo>
                  <a:pt x="6303662" y="0"/>
                </a:lnTo>
                <a:lnTo>
                  <a:pt x="6303662" y="5621104"/>
                </a:lnTo>
                <a:lnTo>
                  <a:pt x="0" y="562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3" t="-4571" r="-1596" b="-10958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10537" y="4286392"/>
            <a:ext cx="4359115" cy="4953540"/>
          </a:xfrm>
          <a:custGeom>
            <a:avLst/>
            <a:gdLst/>
            <a:ahLst/>
            <a:cxnLst/>
            <a:rect r="r" b="b" t="t" l="l"/>
            <a:pathLst>
              <a:path h="4953540" w="4359115">
                <a:moveTo>
                  <a:pt x="0" y="0"/>
                </a:moveTo>
                <a:lnTo>
                  <a:pt x="4359115" y="0"/>
                </a:lnTo>
                <a:lnTo>
                  <a:pt x="4359115" y="4953541"/>
                </a:lnTo>
                <a:lnTo>
                  <a:pt x="0" y="495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41576" y="4286392"/>
            <a:ext cx="4368521" cy="4971908"/>
          </a:xfrm>
          <a:custGeom>
            <a:avLst/>
            <a:gdLst/>
            <a:ahLst/>
            <a:cxnLst/>
            <a:rect r="r" b="b" t="t" l="l"/>
            <a:pathLst>
              <a:path h="4971908" w="4368521">
                <a:moveTo>
                  <a:pt x="0" y="0"/>
                </a:moveTo>
                <a:lnTo>
                  <a:pt x="4368521" y="0"/>
                </a:lnTo>
                <a:lnTo>
                  <a:pt x="4368521" y="4971908"/>
                </a:lnTo>
                <a:lnTo>
                  <a:pt x="0" y="49719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68812" y="4286392"/>
            <a:ext cx="4408651" cy="4953540"/>
          </a:xfrm>
          <a:custGeom>
            <a:avLst/>
            <a:gdLst/>
            <a:ahLst/>
            <a:cxnLst/>
            <a:rect r="r" b="b" t="t" l="l"/>
            <a:pathLst>
              <a:path h="4953540" w="4408651">
                <a:moveTo>
                  <a:pt x="0" y="0"/>
                </a:moveTo>
                <a:lnTo>
                  <a:pt x="4408651" y="0"/>
                </a:lnTo>
                <a:lnTo>
                  <a:pt x="4408651" y="4953541"/>
                </a:lnTo>
                <a:lnTo>
                  <a:pt x="0" y="49535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95350"/>
            <a:ext cx="7987159" cy="122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080"/>
              </a:lnSpc>
            </a:pPr>
            <a:r>
              <a:rPr lang="en-US" sz="7200">
                <a:solidFill>
                  <a:srgbClr val="2E6340"/>
                </a:solidFill>
                <a:latin typeface="Open Sans 2 Bold"/>
              </a:rPr>
              <a:t>Most used words: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54573" y="3136966"/>
            <a:ext cx="1671042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</a:rPr>
              <a:t>Positive: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90316" y="3136966"/>
            <a:ext cx="162579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</a:rPr>
              <a:t>Neutral: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37617" y="3136966"/>
            <a:ext cx="187955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</a:rPr>
              <a:t>Negative: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0" y="-23536"/>
          <a:ext cx="18288000" cy="10310536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  <a:gridCol w="3053299"/>
                <a:gridCol w="3042701"/>
                <a:gridCol w="3048000"/>
                <a:gridCol w="3048000"/>
              </a:tblGrid>
              <a:tr h="1031053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>
                          <a:solidFill>
                            <a:srgbClr val="191919"/>
                          </a:solidFill>
                          <a:latin typeface="Aileron Bold"/>
                        </a:rPr>
                        <a:t>03/10 - 05-10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>
                          <a:solidFill>
                            <a:srgbClr val="191919"/>
                          </a:solidFill>
                          <a:latin typeface="Aileron Bold"/>
                        </a:rPr>
                        <a:t>Official announcement of the album and concept photoshoot post.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Bold"/>
                        </a:rPr>
                        <a:t>15/10-20/10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Tracklist announed + Main track poster + Album tracks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Bold"/>
                        </a:rPr>
                        <a:t>30/10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Album preview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600"/>
                        </a:lnSpc>
                      </a:pPr>
                      <a:r>
                        <a:rPr lang="en-US" sz="2400" spc="36">
                          <a:solidFill>
                            <a:srgbClr val="191919"/>
                          </a:solidFill>
                          <a:latin typeface="Aileron Bold"/>
                        </a:rPr>
                        <a:t>01/11-03/11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Main track official MV TEASER + Main track official MV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599"/>
                        </a:lnSpc>
                      </a:pPr>
                      <a:r>
                        <a:rPr lang="en-US" sz="2399" spc="35">
                          <a:solidFill>
                            <a:srgbClr val="191919"/>
                          </a:solidFill>
                          <a:latin typeface="Aileron Bold"/>
                        </a:rPr>
                        <a:t>20/11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First Live Showcase +12M viewers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0"/>
                        </a:lnSpc>
                        <a:defRPr/>
                      </a:pPr>
                      <a:endParaRPr lang="en-US" sz="1100"/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2700"/>
                        </a:lnSpc>
                      </a:pPr>
                    </a:p>
                    <a:p>
                      <a:pPr algn="ctr">
                        <a:lnSpc>
                          <a:spcPts val="3599"/>
                        </a:lnSpc>
                      </a:pPr>
                      <a:r>
                        <a:rPr lang="en-US" sz="2399" spc="35">
                          <a:solidFill>
                            <a:srgbClr val="191919"/>
                          </a:solidFill>
                          <a:latin typeface="Aileron Bold"/>
                        </a:rPr>
                        <a:t>22/11</a:t>
                      </a:r>
                    </a:p>
                    <a:p>
                      <a:pPr algn="ctr">
                        <a:lnSpc>
                          <a:spcPts val="2700"/>
                        </a:lnSpc>
                      </a:pPr>
                      <a:r>
                        <a:rPr lang="en-US" sz="1800" spc="26">
                          <a:solidFill>
                            <a:srgbClr val="191919"/>
                          </a:solidFill>
                          <a:latin typeface="Aileron"/>
                        </a:rPr>
                        <a:t>Military enlistment announcement</a:t>
                      </a:r>
                    </a:p>
                  </a:txBody>
                  <a:tcPr marL="190500" marR="190500" marT="190500" marB="190500" anchor="t">
                    <a:lnL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</a:tr>
            </a:tbl>
          </a:graphicData>
        </a:graphic>
      </p:graphicFrame>
      <p:grpSp>
        <p:nvGrpSpPr>
          <p:cNvPr name="Group 3" id="3"/>
          <p:cNvGrpSpPr/>
          <p:nvPr/>
        </p:nvGrpSpPr>
        <p:grpSpPr>
          <a:xfrm rot="-829633">
            <a:off x="128039" y="8296467"/>
            <a:ext cx="20724935" cy="5634207"/>
            <a:chOff x="0" y="0"/>
            <a:chExt cx="5458419" cy="148390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458419" cy="1483907"/>
            </a:xfrm>
            <a:custGeom>
              <a:avLst/>
              <a:gdLst/>
              <a:ahLst/>
              <a:cxnLst/>
              <a:rect r="r" b="b" t="t" l="l"/>
              <a:pathLst>
                <a:path h="1483907" w="5458419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829633">
            <a:off x="-2015856" y="-2222871"/>
            <a:ext cx="20724935" cy="5634207"/>
            <a:chOff x="0" y="0"/>
            <a:chExt cx="5458419" cy="14839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458419" cy="1483907"/>
            </a:xfrm>
            <a:custGeom>
              <a:avLst/>
              <a:gdLst/>
              <a:ahLst/>
              <a:cxnLst/>
              <a:rect r="r" b="b" t="t" l="l"/>
              <a:pathLst>
                <a:path h="1483907" w="5458419">
                  <a:moveTo>
                    <a:pt x="0" y="0"/>
                  </a:moveTo>
                  <a:lnTo>
                    <a:pt x="5458419" y="0"/>
                  </a:lnTo>
                  <a:lnTo>
                    <a:pt x="5458419" y="1483907"/>
                  </a:lnTo>
                  <a:lnTo>
                    <a:pt x="0" y="148390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458419" cy="1522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563791"/>
            <a:ext cx="946844" cy="946844"/>
            <a:chOff x="0" y="0"/>
            <a:chExt cx="556826" cy="5568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C1FF7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1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1106063" y="5882882"/>
            <a:ext cx="792119" cy="47625"/>
          </a:xfrm>
          <a:prstGeom prst="line">
            <a:avLst/>
          </a:prstGeom>
          <a:ln cap="flat" w="47625">
            <a:solidFill>
              <a:srgbClr val="C1FF72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3" id="13"/>
          <p:cNvGrpSpPr/>
          <p:nvPr/>
        </p:nvGrpSpPr>
        <p:grpSpPr>
          <a:xfrm rot="0">
            <a:off x="16293406" y="884521"/>
            <a:ext cx="946844" cy="946844"/>
            <a:chOff x="0" y="0"/>
            <a:chExt cx="556826" cy="55682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5664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6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6398901" y="2175480"/>
            <a:ext cx="735854" cy="47625"/>
          </a:xfrm>
          <a:prstGeom prst="line">
            <a:avLst/>
          </a:prstGeom>
          <a:ln cap="flat" w="47625">
            <a:solidFill>
              <a:srgbClr val="356641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17" id="17"/>
          <p:cNvGrpSpPr/>
          <p:nvPr/>
        </p:nvGrpSpPr>
        <p:grpSpPr>
          <a:xfrm rot="0">
            <a:off x="13240464" y="1620375"/>
            <a:ext cx="946844" cy="946844"/>
            <a:chOff x="0" y="0"/>
            <a:chExt cx="556826" cy="55682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17726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5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>
            <a:off x="13345960" y="2911334"/>
            <a:ext cx="735854" cy="47625"/>
          </a:xfrm>
          <a:prstGeom prst="line">
            <a:avLst/>
          </a:prstGeom>
          <a:ln cap="flat" w="47625">
            <a:solidFill>
              <a:srgbClr val="2E6340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0187523" y="2356229"/>
            <a:ext cx="946844" cy="946844"/>
            <a:chOff x="0" y="0"/>
            <a:chExt cx="556826" cy="55682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356D48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4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>
            <a:off x="10293019" y="3647188"/>
            <a:ext cx="735854" cy="47625"/>
          </a:xfrm>
          <a:prstGeom prst="line">
            <a:avLst/>
          </a:prstGeom>
          <a:ln cap="flat" w="47625">
            <a:solidFill>
              <a:srgbClr val="356D48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7134582" y="3092083"/>
            <a:ext cx="946844" cy="946844"/>
            <a:chOff x="0" y="0"/>
            <a:chExt cx="556826" cy="556826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3</a:t>
              </a:r>
            </a:p>
          </p:txBody>
        </p:sp>
      </p:grpSp>
      <p:sp>
        <p:nvSpPr>
          <p:cNvPr name="AutoShape 28" id="28"/>
          <p:cNvSpPr/>
          <p:nvPr/>
        </p:nvSpPr>
        <p:spPr>
          <a:xfrm>
            <a:off x="7240077" y="4383042"/>
            <a:ext cx="735854" cy="47625"/>
          </a:xfrm>
          <a:prstGeom prst="line">
            <a:avLst/>
          </a:prstGeom>
          <a:ln cap="flat" w="47625">
            <a:solidFill>
              <a:srgbClr val="00BF63"/>
            </a:solidFill>
            <a:prstDash val="solid"/>
            <a:headEnd type="none" len="sm" w="sm"/>
            <a:tailEnd type="oval" len="lg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4081641" y="3827937"/>
            <a:ext cx="946844" cy="946844"/>
            <a:chOff x="0" y="0"/>
            <a:chExt cx="556826" cy="55682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556826" cy="556826"/>
            </a:xfrm>
            <a:custGeom>
              <a:avLst/>
              <a:gdLst/>
              <a:ahLst/>
              <a:cxnLst/>
              <a:rect r="r" b="b" t="t" l="l"/>
              <a:pathLst>
                <a:path h="556826" w="556826">
                  <a:moveTo>
                    <a:pt x="278413" y="0"/>
                  </a:moveTo>
                  <a:cubicBezTo>
                    <a:pt x="124650" y="0"/>
                    <a:pt x="0" y="124650"/>
                    <a:pt x="0" y="278413"/>
                  </a:cubicBezTo>
                  <a:cubicBezTo>
                    <a:pt x="0" y="432176"/>
                    <a:pt x="124650" y="556826"/>
                    <a:pt x="278413" y="556826"/>
                  </a:cubicBezTo>
                  <a:cubicBezTo>
                    <a:pt x="432176" y="556826"/>
                    <a:pt x="556826" y="432176"/>
                    <a:pt x="556826" y="278413"/>
                  </a:cubicBezTo>
                  <a:cubicBezTo>
                    <a:pt x="556826" y="124650"/>
                    <a:pt x="432176" y="0"/>
                    <a:pt x="278413" y="0"/>
                  </a:cubicBez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52202" y="-4948"/>
              <a:ext cx="452421" cy="50957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919"/>
                </a:lnSpc>
              </a:pPr>
              <a:r>
                <a:rPr lang="en-US" sz="2799">
                  <a:solidFill>
                    <a:srgbClr val="FFFFFF"/>
                  </a:solidFill>
                  <a:latin typeface="Aileron Bold"/>
                </a:rPr>
                <a:t>2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>
            <a:off x="4187136" y="5118895"/>
            <a:ext cx="735854" cy="47625"/>
          </a:xfrm>
          <a:prstGeom prst="line">
            <a:avLst/>
          </a:prstGeom>
          <a:ln cap="flat" w="47625">
            <a:solidFill>
              <a:srgbClr val="7ED957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5656846" y="5510635"/>
            <a:ext cx="2219963" cy="2777009"/>
          </a:xfrm>
          <a:custGeom>
            <a:avLst/>
            <a:gdLst/>
            <a:ahLst/>
            <a:cxnLst/>
            <a:rect r="r" b="b" t="t" l="l"/>
            <a:pathLst>
              <a:path h="2777009" w="2219963">
                <a:moveTo>
                  <a:pt x="0" y="0"/>
                </a:moveTo>
                <a:lnTo>
                  <a:pt x="2219963" y="0"/>
                </a:lnTo>
                <a:lnTo>
                  <a:pt x="2219963" y="2777009"/>
                </a:lnTo>
                <a:lnTo>
                  <a:pt x="0" y="2777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687783" y="6302754"/>
            <a:ext cx="2172736" cy="2955546"/>
          </a:xfrm>
          <a:custGeom>
            <a:avLst/>
            <a:gdLst/>
            <a:ahLst/>
            <a:cxnLst/>
            <a:rect r="r" b="b" t="t" l="l"/>
            <a:pathLst>
              <a:path h="2955546" w="2172736">
                <a:moveTo>
                  <a:pt x="0" y="0"/>
                </a:moveTo>
                <a:lnTo>
                  <a:pt x="2172736" y="0"/>
                </a:lnTo>
                <a:lnTo>
                  <a:pt x="2172736" y="2955546"/>
                </a:lnTo>
                <a:lnTo>
                  <a:pt x="0" y="2955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1874" t="0" r="-5235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094794" y="6694363"/>
            <a:ext cx="1905314" cy="2831701"/>
          </a:xfrm>
          <a:custGeom>
            <a:avLst/>
            <a:gdLst/>
            <a:ahLst/>
            <a:cxnLst/>
            <a:rect r="r" b="b" t="t" l="l"/>
            <a:pathLst>
              <a:path h="2831701" w="1905314">
                <a:moveTo>
                  <a:pt x="0" y="0"/>
                </a:moveTo>
                <a:lnTo>
                  <a:pt x="1905314" y="0"/>
                </a:lnTo>
                <a:lnTo>
                  <a:pt x="1905314" y="2831701"/>
                </a:lnTo>
                <a:lnTo>
                  <a:pt x="0" y="28317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3598303" y="7577927"/>
            <a:ext cx="2093541" cy="2825927"/>
          </a:xfrm>
          <a:custGeom>
            <a:avLst/>
            <a:gdLst/>
            <a:ahLst/>
            <a:cxnLst/>
            <a:rect r="r" b="b" t="t" l="l"/>
            <a:pathLst>
              <a:path h="2825927" w="2093541">
                <a:moveTo>
                  <a:pt x="0" y="0"/>
                </a:moveTo>
                <a:lnTo>
                  <a:pt x="2093541" y="0"/>
                </a:lnTo>
                <a:lnTo>
                  <a:pt x="2093541" y="2825926"/>
                </a:lnTo>
                <a:lnTo>
                  <a:pt x="0" y="2825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6974567" y="7577927"/>
            <a:ext cx="1837503" cy="2450004"/>
          </a:xfrm>
          <a:custGeom>
            <a:avLst/>
            <a:gdLst/>
            <a:ahLst/>
            <a:cxnLst/>
            <a:rect r="r" b="b" t="t" l="l"/>
            <a:pathLst>
              <a:path h="2450004" w="1837503">
                <a:moveTo>
                  <a:pt x="0" y="0"/>
                </a:moveTo>
                <a:lnTo>
                  <a:pt x="1837503" y="0"/>
                </a:lnTo>
                <a:lnTo>
                  <a:pt x="1837503" y="2450004"/>
                </a:lnTo>
                <a:lnTo>
                  <a:pt x="0" y="24500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1028700" y="1691245"/>
            <a:ext cx="723274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 spc="62">
                <a:solidFill>
                  <a:srgbClr val="191919"/>
                </a:solidFill>
                <a:latin typeface="Aileron"/>
              </a:rPr>
              <a:t>03-10-2023  to 26-11-23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75453" y="744460"/>
            <a:ext cx="7579876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2E6340"/>
                </a:solidFill>
                <a:latin typeface="Inter Bold"/>
              </a:rPr>
              <a:t>EVENT TIMELINE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535" t="3368" r="1535" b="0"/>
          <a:stretch>
            <a:fillRect/>
          </a:stretch>
        </p:blipFill>
        <p:spPr>
          <a:xfrm flipH="false" flipV="false" rot="0">
            <a:off x="1828800" y="1412237"/>
            <a:ext cx="14630400" cy="820440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48310"/>
            <a:ext cx="1170908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2"/>
              </a:rPr>
              <a:t>Visualisation of change in sentiments from 03/10 to 26/11: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7723" y="2645728"/>
            <a:ext cx="14872554" cy="319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E6340"/>
                </a:solidFill>
                <a:latin typeface="Open Sans 2 Bold"/>
              </a:rPr>
              <a:t>INTERACTIVE SENTIMENT VISUALIATION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07723" y="4274503"/>
            <a:ext cx="14872554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2E6340"/>
                </a:solidFill>
                <a:latin typeface="Open Sans 2 Bold"/>
              </a:rPr>
              <a:t>DASHBOARD DEMO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5745578"/>
            <a:ext cx="18288000" cy="4529132"/>
            <a:chOff x="0" y="0"/>
            <a:chExt cx="4816593" cy="11928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192858"/>
            </a:xfrm>
            <a:custGeom>
              <a:avLst/>
              <a:gdLst/>
              <a:ahLst/>
              <a:cxnLst/>
              <a:rect r="r" b="b" t="t" l="l"/>
              <a:pathLst>
                <a:path h="119285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192858"/>
                  </a:lnTo>
                  <a:lnTo>
                    <a:pt x="0" y="1192858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16593" cy="1240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0"/>
            <a:ext cx="5925122" cy="9258300"/>
            <a:chOff x="0" y="0"/>
            <a:chExt cx="7900163" cy="123444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1971" t="0" r="1971" b="0"/>
            <a:stretch>
              <a:fillRect/>
            </a:stretch>
          </p:blipFill>
          <p:spPr>
            <a:xfrm flipH="false" flipV="false">
              <a:off x="0" y="0"/>
              <a:ext cx="7900163" cy="123444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5853048" y="-912528"/>
            <a:ext cx="3803190" cy="380319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830382" y="1548000"/>
            <a:ext cx="9552743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2E6340"/>
                </a:solidFill>
                <a:latin typeface="Inter Bold"/>
              </a:rPr>
              <a:t>CHALLENGES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30382" y="3652919"/>
            <a:ext cx="9349862" cy="4606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5280"/>
              </a:lnSpc>
              <a:buFont typeface="Arial"/>
              <a:buChar char="•"/>
            </a:pPr>
            <a:r>
              <a:rPr lang="en-US" sz="3000" spc="120">
                <a:solidFill>
                  <a:srgbClr val="000000"/>
                </a:solidFill>
                <a:latin typeface="Open Sans 1"/>
              </a:rPr>
              <a:t>Twitter API 1500 tweet/day scraping limit.</a:t>
            </a:r>
          </a:p>
          <a:p>
            <a:pPr algn="just" marL="647700" indent="-323850" lvl="1">
              <a:lnSpc>
                <a:spcPts val="5280"/>
              </a:lnSpc>
              <a:buFont typeface="Arial"/>
              <a:buChar char="•"/>
            </a:pPr>
            <a:r>
              <a:rPr lang="en-US" sz="3000" spc="120">
                <a:solidFill>
                  <a:srgbClr val="000000"/>
                </a:solidFill>
                <a:latin typeface="Open Sans 1"/>
              </a:rPr>
              <a:t>Pay-per-use Scrapers and visualisation toold.</a:t>
            </a:r>
          </a:p>
          <a:p>
            <a:pPr algn="just" marL="647700" indent="-323850" lvl="1">
              <a:lnSpc>
                <a:spcPts val="5280"/>
              </a:lnSpc>
              <a:buFont typeface="Arial"/>
              <a:buChar char="•"/>
            </a:pPr>
            <a:r>
              <a:rPr lang="en-US" sz="3000" spc="120">
                <a:solidFill>
                  <a:srgbClr val="000000"/>
                </a:solidFill>
                <a:latin typeface="Open Sans 1"/>
              </a:rPr>
              <a:t>Limited processing power.</a:t>
            </a:r>
          </a:p>
          <a:p>
            <a:pPr algn="just" marL="647700" indent="-323850" lvl="1">
              <a:lnSpc>
                <a:spcPts val="5280"/>
              </a:lnSpc>
              <a:buFont typeface="Arial"/>
              <a:buChar char="•"/>
            </a:pPr>
            <a:r>
              <a:rPr lang="en-US" sz="3000" spc="120">
                <a:solidFill>
                  <a:srgbClr val="FFFFFF"/>
                </a:solidFill>
                <a:latin typeface="Open Sans 1"/>
              </a:rPr>
              <a:t>Unrelated tweets using the search hashtag “ #Jungkook_Golden”.</a:t>
            </a:r>
          </a:p>
          <a:p>
            <a:pPr algn="just" marL="647700" indent="-323850" lvl="1">
              <a:lnSpc>
                <a:spcPts val="5280"/>
              </a:lnSpc>
              <a:buFont typeface="Arial"/>
              <a:buChar char="•"/>
            </a:pPr>
            <a:r>
              <a:rPr lang="en-US" sz="3000" spc="120">
                <a:solidFill>
                  <a:srgbClr val="FFFFFF"/>
                </a:solidFill>
                <a:latin typeface="Open Sans 1"/>
              </a:rPr>
              <a:t>Real - time visualization still a work in progress.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6411" y="2105463"/>
            <a:ext cx="7956703" cy="795670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5516967" y="7065996"/>
            <a:ext cx="4384608" cy="438460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39945" y="871796"/>
            <a:ext cx="7670922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17726D"/>
                </a:solidFill>
                <a:latin typeface="Inter Bold"/>
              </a:rPr>
              <a:t>CONCLUSION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8626" y="5302897"/>
            <a:ext cx="5192273" cy="389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20"/>
              </a:lnSpc>
            </a:pPr>
            <a:r>
              <a:rPr lang="en-US" sz="2300" spc="170">
                <a:solidFill>
                  <a:srgbClr val="000000"/>
                </a:solidFill>
                <a:latin typeface="Open Sans 1 Semi-Bold"/>
              </a:rPr>
              <a:t>OVERALL SENTIMENT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99441" y="5835027"/>
            <a:ext cx="4730644" cy="137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9"/>
              </a:lnSpc>
            </a:pPr>
            <a:r>
              <a:rPr lang="en-US" sz="9999">
                <a:solidFill>
                  <a:srgbClr val="2E6340"/>
                </a:solidFill>
                <a:latin typeface="Inter Heavy"/>
              </a:rPr>
              <a:t>79%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10867" y="4257414"/>
            <a:ext cx="8748433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1"/>
              </a:rPr>
              <a:t>Sentiments are overall positive to the Album.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1"/>
              </a:rPr>
              <a:t>Change of trend : from admiring the music to streaming it on spotify.</a:t>
            </a:r>
          </a:p>
          <a:p>
            <a:pPr algn="just" marL="647700" indent="-323850" lvl="1">
              <a:lnSpc>
                <a:spcPts val="51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Open Sans 1"/>
              </a:rPr>
              <a:t>Events related to the artist affect greatly the sentiment analysis.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37101" y="4421381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979517" y="0"/>
            <a:ext cx="6308483" cy="10287000"/>
            <a:chOff x="0" y="0"/>
            <a:chExt cx="1661493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149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61494">
                  <a:moveTo>
                    <a:pt x="0" y="0"/>
                  </a:moveTo>
                  <a:lnTo>
                    <a:pt x="1661494" y="0"/>
                  </a:lnTo>
                  <a:lnTo>
                    <a:pt x="166149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6614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85558" y="4075579"/>
            <a:ext cx="969409" cy="986123"/>
            <a:chOff x="0" y="0"/>
            <a:chExt cx="812800" cy="8268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E6340"/>
                  </a:solidFill>
                  <a:latin typeface="Inter Bold"/>
                </a:rPr>
                <a:t>01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5558" y="8351226"/>
            <a:ext cx="969409" cy="986123"/>
            <a:chOff x="0" y="0"/>
            <a:chExt cx="812800" cy="8268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E6340"/>
                  </a:solidFill>
                  <a:latin typeface="Inter Bold"/>
                </a:rPr>
                <a:t>04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85558" y="5501266"/>
            <a:ext cx="969409" cy="986123"/>
            <a:chOff x="0" y="0"/>
            <a:chExt cx="812800" cy="8268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E6340"/>
                  </a:solidFill>
                  <a:latin typeface="Inter Bold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81539" y="4067221"/>
            <a:ext cx="969409" cy="986123"/>
            <a:chOff x="0" y="0"/>
            <a:chExt cx="812800" cy="82681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E6340"/>
                  </a:solidFill>
                  <a:latin typeface="Inter Bold"/>
                </a:rPr>
                <a:t>05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85558" y="6926953"/>
            <a:ext cx="969409" cy="986123"/>
            <a:chOff x="0" y="0"/>
            <a:chExt cx="812800" cy="8268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E6340"/>
                  </a:solidFill>
                  <a:latin typeface="Inter Bold"/>
                </a:rPr>
                <a:t>03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605680" y="5501266"/>
            <a:ext cx="969409" cy="986123"/>
            <a:chOff x="0" y="0"/>
            <a:chExt cx="812800" cy="8268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E6340"/>
                  </a:solidFill>
                  <a:latin typeface="Inter Bold"/>
                </a:rPr>
                <a:t>06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844489" y="2984652"/>
            <a:ext cx="6008511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5581539" y="6935064"/>
            <a:ext cx="969409" cy="986123"/>
            <a:chOff x="0" y="0"/>
            <a:chExt cx="812800" cy="82681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E6340"/>
                  </a:solidFill>
                  <a:latin typeface="Inter Bold"/>
                </a:rPr>
                <a:t>07</a:t>
              </a: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1991079" y="1683845"/>
            <a:ext cx="6229231" cy="6229231"/>
          </a:xfrm>
          <a:custGeom>
            <a:avLst/>
            <a:gdLst/>
            <a:ahLst/>
            <a:cxnLst/>
            <a:rect r="r" b="b" t="t" l="l"/>
            <a:pathLst>
              <a:path h="6229231" w="6229231">
                <a:moveTo>
                  <a:pt x="0" y="0"/>
                </a:moveTo>
                <a:lnTo>
                  <a:pt x="6229231" y="0"/>
                </a:lnTo>
                <a:lnTo>
                  <a:pt x="6229231" y="6229231"/>
                </a:lnTo>
                <a:lnTo>
                  <a:pt x="0" y="622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844489" y="817223"/>
            <a:ext cx="7158103" cy="194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2E6340"/>
                </a:solidFill>
                <a:latin typeface="Inter Bold"/>
              </a:rPr>
              <a:t>TABLE OF CONTENTS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13113" y="4325333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E6340"/>
                </a:solidFill>
                <a:latin typeface="Inter Medium"/>
              </a:rPr>
              <a:t>Introduction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08122" y="4376185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E6340"/>
                </a:solidFill>
                <a:latin typeface="Inter Medium"/>
              </a:rPr>
              <a:t>Data Pre-Processing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713113" y="7193176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E6340"/>
                </a:solidFill>
                <a:latin typeface="Inter Medium"/>
              </a:rPr>
              <a:t>Architecture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09094" y="5759377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E6340"/>
                </a:solidFill>
                <a:latin typeface="Inter Medium"/>
              </a:rPr>
              <a:t>Sentiment Analysis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713113" y="8592623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E6340"/>
                </a:solidFill>
                <a:latin typeface="Inter Medium"/>
              </a:rPr>
              <a:t>Data Scraping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833235" y="7193176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E6340"/>
                </a:solidFill>
                <a:latin typeface="Inter Medium"/>
              </a:rPr>
              <a:t>Data Visualisation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13113" y="5759377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E6340"/>
                </a:solidFill>
                <a:latin typeface="Inter Medium"/>
              </a:rPr>
              <a:t>Background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5605680" y="8342869"/>
            <a:ext cx="969409" cy="986123"/>
            <a:chOff x="0" y="0"/>
            <a:chExt cx="812800" cy="82681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26814"/>
            </a:xfrm>
            <a:custGeom>
              <a:avLst/>
              <a:gdLst/>
              <a:ahLst/>
              <a:cxnLst/>
              <a:rect r="r" b="b" t="t" l="l"/>
              <a:pathLst>
                <a:path h="826814" w="812800">
                  <a:moveTo>
                    <a:pt x="406400" y="0"/>
                  </a:moveTo>
                  <a:cubicBezTo>
                    <a:pt x="181951" y="0"/>
                    <a:pt x="0" y="185089"/>
                    <a:pt x="0" y="413407"/>
                  </a:cubicBezTo>
                  <a:cubicBezTo>
                    <a:pt x="0" y="641726"/>
                    <a:pt x="181951" y="826814"/>
                    <a:pt x="406400" y="826814"/>
                  </a:cubicBezTo>
                  <a:cubicBezTo>
                    <a:pt x="630849" y="826814"/>
                    <a:pt x="812800" y="641726"/>
                    <a:pt x="812800" y="413407"/>
                  </a:cubicBezTo>
                  <a:cubicBezTo>
                    <a:pt x="812800" y="185089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1314"/>
              <a:ext cx="660400" cy="747987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2E6340"/>
                  </a:solidFill>
                  <a:latin typeface="Inter Bold"/>
                </a:rPr>
                <a:t>08</a:t>
              </a: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6833235" y="8592623"/>
            <a:ext cx="361455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2E6340"/>
                </a:solidFill>
                <a:latin typeface="Inter Medium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23950"/>
            <a:ext cx="6206371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2E6340"/>
                </a:solidFill>
                <a:latin typeface="Inter Bold"/>
              </a:rPr>
              <a:t>REFERENCES: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936875"/>
            <a:ext cx="15635141" cy="568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2"/>
              </a:rPr>
              <a:t>Aimated bar chart race: https://github.com/amrrs/youtube-r-snippets/blob/master/Python_Matplotlib_Animated_Bar_Chart_Race.ipynb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2"/>
              </a:rPr>
              <a:t>ntscraper: https://app.soos.io/research/packages/Python/-/ntscraper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2"/>
              </a:rPr>
              <a:t>Mr_KnowNothing. 2019,Twitter sentiment Extaction-Analysis,EDA and Model https://www.kaggle.com/code/tanulsingh077/twitter-sentiment-extaction-analysis-eda-and-model#Most-Common-words-in-Text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2"/>
              </a:rPr>
              <a:t>Activity 3 “Sentiment Analysis (FIFA dataset)” week 6 Big data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2"/>
              </a:rPr>
              <a:t>https://pypi.org/project/ntscraper/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2"/>
              </a:rPr>
              <a:t>https://www.brandwatch.com/blog/bts-facts-and-statistics/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2"/>
              </a:rPr>
              <a:t>https://textblob.readthedocs.io/en/dev/</a:t>
            </a: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00000"/>
                </a:solidFill>
                <a:latin typeface="Open Sans 2"/>
              </a:rPr>
              <a:t>https://www.latentview.com/data-engineering-lp/introduction-to-streamlit/#:~:text=Streamlit%20is%20an%20open%20source,NumPy%2C%20pandas%2C%20Matplotlib%20etc.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68696" y="4536392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89786" y="2510433"/>
            <a:ext cx="498133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2 Bold"/>
              </a:rPr>
              <a:t>Any questions?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1553464">
            <a:off x="10786337" y="4933953"/>
            <a:ext cx="279221" cy="419094"/>
          </a:xfrm>
          <a:custGeom>
            <a:avLst/>
            <a:gdLst/>
            <a:ahLst/>
            <a:cxnLst/>
            <a:rect r="r" b="b" t="t" l="l"/>
            <a:pathLst>
              <a:path h="419094" w="279221">
                <a:moveTo>
                  <a:pt x="0" y="0"/>
                </a:moveTo>
                <a:lnTo>
                  <a:pt x="279221" y="0"/>
                </a:lnTo>
                <a:lnTo>
                  <a:pt x="279221" y="419094"/>
                </a:lnTo>
                <a:lnTo>
                  <a:pt x="0" y="4190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261641">
            <a:off x="10235723" y="3983556"/>
            <a:ext cx="558442" cy="838187"/>
          </a:xfrm>
          <a:custGeom>
            <a:avLst/>
            <a:gdLst/>
            <a:ahLst/>
            <a:cxnLst/>
            <a:rect r="r" b="b" t="t" l="l"/>
            <a:pathLst>
              <a:path h="838187" w="558442">
                <a:moveTo>
                  <a:pt x="0" y="0"/>
                </a:moveTo>
                <a:lnTo>
                  <a:pt x="558442" y="0"/>
                </a:lnTo>
                <a:lnTo>
                  <a:pt x="558442" y="838187"/>
                </a:lnTo>
                <a:lnTo>
                  <a:pt x="0" y="838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867015" y="0"/>
            <a:ext cx="5420985" cy="10287000"/>
            <a:chOff x="0" y="0"/>
            <a:chExt cx="1427749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2774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427749">
                  <a:moveTo>
                    <a:pt x="0" y="0"/>
                  </a:moveTo>
                  <a:lnTo>
                    <a:pt x="1427749" y="0"/>
                  </a:lnTo>
                  <a:lnTo>
                    <a:pt x="142774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42774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85850" y="3495668"/>
            <a:ext cx="0" cy="144201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3355561" y="-252497"/>
            <a:ext cx="4443893" cy="5921770"/>
          </a:xfrm>
          <a:custGeom>
            <a:avLst/>
            <a:gdLst/>
            <a:ahLst/>
            <a:cxnLst/>
            <a:rect r="r" b="b" t="t" l="l"/>
            <a:pathLst>
              <a:path h="5921770" w="4443893">
                <a:moveTo>
                  <a:pt x="0" y="0"/>
                </a:moveTo>
                <a:lnTo>
                  <a:pt x="4443893" y="0"/>
                </a:lnTo>
                <a:lnTo>
                  <a:pt x="4443893" y="5921770"/>
                </a:lnTo>
                <a:lnTo>
                  <a:pt x="0" y="59217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717346" y="4435651"/>
            <a:ext cx="10765719" cy="5944135"/>
          </a:xfrm>
          <a:custGeom>
            <a:avLst/>
            <a:gdLst/>
            <a:ahLst/>
            <a:cxnLst/>
            <a:rect r="r" b="b" t="t" l="l"/>
            <a:pathLst>
              <a:path h="5944135" w="10765719">
                <a:moveTo>
                  <a:pt x="0" y="0"/>
                </a:moveTo>
                <a:lnTo>
                  <a:pt x="10765719" y="0"/>
                </a:lnTo>
                <a:lnTo>
                  <a:pt x="10765719" y="5944135"/>
                </a:lnTo>
                <a:lnTo>
                  <a:pt x="0" y="59441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2" r="0" b="-712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08179" y="6513731"/>
            <a:ext cx="486468" cy="48646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123950"/>
            <a:ext cx="7158103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2E6340"/>
                </a:solidFill>
                <a:latin typeface="Inter Bold"/>
              </a:rPr>
              <a:t>INTRODUCTION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333743"/>
            <a:ext cx="11205209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nter"/>
              </a:rPr>
              <a:t>Streaming and digital music consumption.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nter"/>
              </a:rPr>
              <a:t>Sentiment analysis and real time data streaming.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nter"/>
              </a:rPr>
              <a:t> Golden the Album by Jungkook</a:t>
            </a:r>
          </a:p>
          <a:p>
            <a:pPr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Inter"/>
              </a:rPr>
              <a:t>Keywords 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662491" y="6447507"/>
            <a:ext cx="36145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E6340"/>
                </a:solidFill>
                <a:latin typeface="Inter Medium"/>
              </a:rPr>
              <a:t>Data Scraping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410645" y="7403182"/>
            <a:ext cx="36145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E6340"/>
                </a:solidFill>
                <a:latin typeface="Inter Medium"/>
              </a:rPr>
              <a:t>Data Visualization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546274" y="6447056"/>
            <a:ext cx="36145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E6340"/>
                </a:solidFill>
                <a:latin typeface="Inter Medium"/>
              </a:rPr>
              <a:t>Sentiment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84653" y="7403182"/>
            <a:ext cx="36145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2E6340"/>
                </a:solidFill>
                <a:latin typeface="Inter Medium"/>
              </a:rPr>
              <a:t>Data Processing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858925" y="6513731"/>
            <a:ext cx="486468" cy="48646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729166" y="7450113"/>
            <a:ext cx="486468" cy="48646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736396" y="7469857"/>
            <a:ext cx="486468" cy="48646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39700" y="92075"/>
              <a:ext cx="533400" cy="581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7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58046" y="6119231"/>
            <a:ext cx="5402508" cy="540250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6119231"/>
            <a:ext cx="1077983" cy="1104208"/>
          </a:xfrm>
          <a:custGeom>
            <a:avLst/>
            <a:gdLst/>
            <a:ahLst/>
            <a:cxnLst/>
            <a:rect r="r" b="b" t="t" l="l"/>
            <a:pathLst>
              <a:path h="1104208" w="1077983">
                <a:moveTo>
                  <a:pt x="0" y="0"/>
                </a:moveTo>
                <a:lnTo>
                  <a:pt x="1077983" y="0"/>
                </a:lnTo>
                <a:lnTo>
                  <a:pt x="1077983" y="1104208"/>
                </a:lnTo>
                <a:lnTo>
                  <a:pt x="0" y="1104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06419" y="2524419"/>
            <a:ext cx="4088927" cy="5106073"/>
          </a:xfrm>
          <a:custGeom>
            <a:avLst/>
            <a:gdLst/>
            <a:ahLst/>
            <a:cxnLst/>
            <a:rect r="r" b="b" t="t" l="l"/>
            <a:pathLst>
              <a:path h="5106073" w="4088927">
                <a:moveTo>
                  <a:pt x="0" y="0"/>
                </a:moveTo>
                <a:lnTo>
                  <a:pt x="4088927" y="0"/>
                </a:lnTo>
                <a:lnTo>
                  <a:pt x="4088927" y="5106073"/>
                </a:lnTo>
                <a:lnTo>
                  <a:pt x="0" y="51060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22320" y="2524419"/>
            <a:ext cx="4944548" cy="5106073"/>
          </a:xfrm>
          <a:custGeom>
            <a:avLst/>
            <a:gdLst/>
            <a:ahLst/>
            <a:cxnLst/>
            <a:rect r="r" b="b" t="t" l="l"/>
            <a:pathLst>
              <a:path h="5106073" w="4944548">
                <a:moveTo>
                  <a:pt x="0" y="0"/>
                </a:moveTo>
                <a:lnTo>
                  <a:pt x="4944548" y="0"/>
                </a:lnTo>
                <a:lnTo>
                  <a:pt x="4944548" y="5106073"/>
                </a:lnTo>
                <a:lnTo>
                  <a:pt x="0" y="5106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969" t="-2586" r="-2969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23950"/>
            <a:ext cx="7158103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2E6340"/>
                </a:solidFill>
                <a:latin typeface="Inter Bold"/>
              </a:rPr>
              <a:t>BACKGROUND: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21941" y="7906961"/>
            <a:ext cx="4345305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</a:rPr>
              <a:t> First solo album 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</a:rPr>
              <a:t>Released on 03/11/2023</a:t>
            </a:r>
          </a:p>
          <a:p>
            <a:pPr algn="just">
              <a:lnSpc>
                <a:spcPts val="420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470203" y="7640261"/>
            <a:ext cx="5161359" cy="265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</a:rPr>
              <a:t> Jeon Jungkook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</a:rPr>
              <a:t>Member of BTS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</a:rPr>
              <a:t>Musician, Singer, Songwriter</a:t>
            </a:r>
          </a:p>
          <a:p>
            <a:pPr algn="ctr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9309161" cy="10287000"/>
            <a:chOff x="0" y="0"/>
            <a:chExt cx="245179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179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51795">
                  <a:moveTo>
                    <a:pt x="0" y="0"/>
                  </a:moveTo>
                  <a:lnTo>
                    <a:pt x="2451795" y="0"/>
                  </a:lnTo>
                  <a:lnTo>
                    <a:pt x="24517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451795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49470" y="3161337"/>
            <a:ext cx="7574678" cy="4487997"/>
          </a:xfrm>
          <a:custGeom>
            <a:avLst/>
            <a:gdLst/>
            <a:ahLst/>
            <a:cxnLst/>
            <a:rect r="r" b="b" t="t" l="l"/>
            <a:pathLst>
              <a:path h="4487997" w="7574678">
                <a:moveTo>
                  <a:pt x="0" y="0"/>
                </a:moveTo>
                <a:lnTo>
                  <a:pt x="7574678" y="0"/>
                </a:lnTo>
                <a:lnTo>
                  <a:pt x="7574678" y="4487996"/>
                </a:lnTo>
                <a:lnTo>
                  <a:pt x="0" y="4487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839945" y="2418387"/>
            <a:ext cx="1858299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2074063" y="4699732"/>
            <a:ext cx="292554" cy="417934"/>
          </a:xfrm>
          <a:custGeom>
            <a:avLst/>
            <a:gdLst/>
            <a:ahLst/>
            <a:cxnLst/>
            <a:rect r="r" b="b" t="t" l="l"/>
            <a:pathLst>
              <a:path h="417934" w="292554">
                <a:moveTo>
                  <a:pt x="0" y="0"/>
                </a:moveTo>
                <a:lnTo>
                  <a:pt x="292554" y="0"/>
                </a:lnTo>
                <a:lnTo>
                  <a:pt x="292554" y="417934"/>
                </a:lnTo>
                <a:lnTo>
                  <a:pt x="0" y="41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238479" y="5808031"/>
            <a:ext cx="292554" cy="417934"/>
          </a:xfrm>
          <a:custGeom>
            <a:avLst/>
            <a:gdLst/>
            <a:ahLst/>
            <a:cxnLst/>
            <a:rect r="r" b="b" t="t" l="l"/>
            <a:pathLst>
              <a:path h="417934" w="292554">
                <a:moveTo>
                  <a:pt x="0" y="0"/>
                </a:moveTo>
                <a:lnTo>
                  <a:pt x="292554" y="0"/>
                </a:lnTo>
                <a:lnTo>
                  <a:pt x="292554" y="417934"/>
                </a:lnTo>
                <a:lnTo>
                  <a:pt x="0" y="41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12651" y="3843956"/>
            <a:ext cx="292554" cy="417934"/>
          </a:xfrm>
          <a:custGeom>
            <a:avLst/>
            <a:gdLst/>
            <a:ahLst/>
            <a:cxnLst/>
            <a:rect r="r" b="b" t="t" l="l"/>
            <a:pathLst>
              <a:path h="417934" w="292554">
                <a:moveTo>
                  <a:pt x="0" y="0"/>
                </a:moveTo>
                <a:lnTo>
                  <a:pt x="292554" y="0"/>
                </a:lnTo>
                <a:lnTo>
                  <a:pt x="292554" y="417934"/>
                </a:lnTo>
                <a:lnTo>
                  <a:pt x="0" y="41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54914" y="4460359"/>
            <a:ext cx="292554" cy="417934"/>
          </a:xfrm>
          <a:custGeom>
            <a:avLst/>
            <a:gdLst/>
            <a:ahLst/>
            <a:cxnLst/>
            <a:rect r="r" b="b" t="t" l="l"/>
            <a:pathLst>
              <a:path h="417934" w="292554">
                <a:moveTo>
                  <a:pt x="0" y="0"/>
                </a:moveTo>
                <a:lnTo>
                  <a:pt x="292554" y="0"/>
                </a:lnTo>
                <a:lnTo>
                  <a:pt x="292554" y="417934"/>
                </a:lnTo>
                <a:lnTo>
                  <a:pt x="0" y="41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93718" y="6345827"/>
            <a:ext cx="292554" cy="417934"/>
          </a:xfrm>
          <a:custGeom>
            <a:avLst/>
            <a:gdLst/>
            <a:ahLst/>
            <a:cxnLst/>
            <a:rect r="r" b="b" t="t" l="l"/>
            <a:pathLst>
              <a:path h="417934" w="292554">
                <a:moveTo>
                  <a:pt x="0" y="0"/>
                </a:moveTo>
                <a:lnTo>
                  <a:pt x="292554" y="0"/>
                </a:lnTo>
                <a:lnTo>
                  <a:pt x="292554" y="417934"/>
                </a:lnTo>
                <a:lnTo>
                  <a:pt x="0" y="41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264946" y="5005022"/>
            <a:ext cx="292554" cy="417934"/>
          </a:xfrm>
          <a:custGeom>
            <a:avLst/>
            <a:gdLst/>
            <a:ahLst/>
            <a:cxnLst/>
            <a:rect r="r" b="b" t="t" l="l"/>
            <a:pathLst>
              <a:path h="417934" w="292554">
                <a:moveTo>
                  <a:pt x="0" y="0"/>
                </a:moveTo>
                <a:lnTo>
                  <a:pt x="292554" y="0"/>
                </a:lnTo>
                <a:lnTo>
                  <a:pt x="292554" y="417934"/>
                </a:lnTo>
                <a:lnTo>
                  <a:pt x="0" y="41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772387" y="6465513"/>
            <a:ext cx="292554" cy="417934"/>
          </a:xfrm>
          <a:custGeom>
            <a:avLst/>
            <a:gdLst/>
            <a:ahLst/>
            <a:cxnLst/>
            <a:rect r="r" b="b" t="t" l="l"/>
            <a:pathLst>
              <a:path h="417934" w="292554">
                <a:moveTo>
                  <a:pt x="0" y="0"/>
                </a:moveTo>
                <a:lnTo>
                  <a:pt x="292553" y="0"/>
                </a:lnTo>
                <a:lnTo>
                  <a:pt x="292553" y="417934"/>
                </a:lnTo>
                <a:lnTo>
                  <a:pt x="0" y="41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096657" y="653223"/>
            <a:ext cx="6683462" cy="553720"/>
            <a:chOff x="0" y="0"/>
            <a:chExt cx="1760253" cy="14583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760253" cy="145836"/>
            </a:xfrm>
            <a:custGeom>
              <a:avLst/>
              <a:gdLst/>
              <a:ahLst/>
              <a:cxnLst/>
              <a:rect r="r" b="b" t="t" l="l"/>
              <a:pathLst>
                <a:path h="145836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59"/>
                  </a:lnTo>
                  <a:cubicBezTo>
                    <a:pt x="1760253" y="119386"/>
                    <a:pt x="1733804" y="145836"/>
                    <a:pt x="1701177" y="145836"/>
                  </a:cubicBezTo>
                  <a:lnTo>
                    <a:pt x="59077" y="145836"/>
                  </a:lnTo>
                  <a:cubicBezTo>
                    <a:pt x="43409" y="145836"/>
                    <a:pt x="28382" y="139611"/>
                    <a:pt x="17303" y="128532"/>
                  </a:cubicBezTo>
                  <a:cubicBezTo>
                    <a:pt x="6224" y="117453"/>
                    <a:pt x="0" y="102427"/>
                    <a:pt x="0" y="86759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760253" cy="183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Inter Bold"/>
                </a:rPr>
                <a:t>A National Treasure 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96657" y="3652395"/>
            <a:ext cx="6683462" cy="553720"/>
            <a:chOff x="0" y="0"/>
            <a:chExt cx="1760253" cy="14583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760253" cy="145836"/>
            </a:xfrm>
            <a:custGeom>
              <a:avLst/>
              <a:gdLst/>
              <a:ahLst/>
              <a:cxnLst/>
              <a:rect r="r" b="b" t="t" l="l"/>
              <a:pathLst>
                <a:path h="145836" w="1760253">
                  <a:moveTo>
                    <a:pt x="59077" y="0"/>
                  </a:moveTo>
                  <a:lnTo>
                    <a:pt x="1701177" y="0"/>
                  </a:lnTo>
                  <a:cubicBezTo>
                    <a:pt x="1716845" y="0"/>
                    <a:pt x="1731871" y="6224"/>
                    <a:pt x="1742950" y="17303"/>
                  </a:cubicBezTo>
                  <a:cubicBezTo>
                    <a:pt x="1754029" y="28382"/>
                    <a:pt x="1760253" y="43409"/>
                    <a:pt x="1760253" y="59077"/>
                  </a:cubicBezTo>
                  <a:lnTo>
                    <a:pt x="1760253" y="86759"/>
                  </a:lnTo>
                  <a:cubicBezTo>
                    <a:pt x="1760253" y="119386"/>
                    <a:pt x="1733804" y="145836"/>
                    <a:pt x="1701177" y="145836"/>
                  </a:cubicBezTo>
                  <a:lnTo>
                    <a:pt x="59077" y="145836"/>
                  </a:lnTo>
                  <a:cubicBezTo>
                    <a:pt x="43409" y="145836"/>
                    <a:pt x="28382" y="139611"/>
                    <a:pt x="17303" y="128532"/>
                  </a:cubicBezTo>
                  <a:cubicBezTo>
                    <a:pt x="6224" y="117453"/>
                    <a:pt x="0" y="102427"/>
                    <a:pt x="0" y="86759"/>
                  </a:cubicBezTo>
                  <a:lnTo>
                    <a:pt x="0" y="59077"/>
                  </a:lnTo>
                  <a:cubicBezTo>
                    <a:pt x="0" y="26450"/>
                    <a:pt x="26450" y="0"/>
                    <a:pt x="59077" y="0"/>
                  </a:cubicBez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760253" cy="183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Inter Bold"/>
                </a:rPr>
                <a:t>Massive social media engagement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5941633" y="7975432"/>
            <a:ext cx="3803190" cy="380319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EAE4D2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4210905" y="5030693"/>
            <a:ext cx="292554" cy="417934"/>
          </a:xfrm>
          <a:custGeom>
            <a:avLst/>
            <a:gdLst/>
            <a:ahLst/>
            <a:cxnLst/>
            <a:rect r="r" b="b" t="t" l="l"/>
            <a:pathLst>
              <a:path h="417934" w="292554">
                <a:moveTo>
                  <a:pt x="0" y="0"/>
                </a:moveTo>
                <a:lnTo>
                  <a:pt x="292554" y="0"/>
                </a:lnTo>
                <a:lnTo>
                  <a:pt x="292554" y="417934"/>
                </a:lnTo>
                <a:lnTo>
                  <a:pt x="0" y="41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586889" y="4878293"/>
            <a:ext cx="292554" cy="417934"/>
          </a:xfrm>
          <a:custGeom>
            <a:avLst/>
            <a:gdLst/>
            <a:ahLst/>
            <a:cxnLst/>
            <a:rect r="r" b="b" t="t" l="l"/>
            <a:pathLst>
              <a:path h="417934" w="292554">
                <a:moveTo>
                  <a:pt x="0" y="0"/>
                </a:moveTo>
                <a:lnTo>
                  <a:pt x="292554" y="0"/>
                </a:lnTo>
                <a:lnTo>
                  <a:pt x="292554" y="417934"/>
                </a:lnTo>
                <a:lnTo>
                  <a:pt x="0" y="4179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532984" y="6225965"/>
            <a:ext cx="3019022" cy="3019022"/>
          </a:xfrm>
          <a:custGeom>
            <a:avLst/>
            <a:gdLst/>
            <a:ahLst/>
            <a:cxnLst/>
            <a:rect r="r" b="b" t="t" l="l"/>
            <a:pathLst>
              <a:path h="3019022" w="3019022">
                <a:moveTo>
                  <a:pt x="0" y="0"/>
                </a:moveTo>
                <a:lnTo>
                  <a:pt x="3019022" y="0"/>
                </a:lnTo>
                <a:lnTo>
                  <a:pt x="3019022" y="3019022"/>
                </a:lnTo>
                <a:lnTo>
                  <a:pt x="0" y="3019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531335" y="6225965"/>
            <a:ext cx="3032335" cy="3032335"/>
          </a:xfrm>
          <a:custGeom>
            <a:avLst/>
            <a:gdLst/>
            <a:ahLst/>
            <a:cxnLst/>
            <a:rect r="r" b="b" t="t" l="l"/>
            <a:pathLst>
              <a:path h="3032335" w="3032335">
                <a:moveTo>
                  <a:pt x="0" y="0"/>
                </a:moveTo>
                <a:lnTo>
                  <a:pt x="3032335" y="0"/>
                </a:lnTo>
                <a:lnTo>
                  <a:pt x="3032335" y="3032335"/>
                </a:lnTo>
                <a:lnTo>
                  <a:pt x="0" y="30323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839945" y="552744"/>
            <a:ext cx="8147912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FFFFFF"/>
                </a:solidFill>
                <a:latin typeface="Inter Bold"/>
              </a:rPr>
              <a:t>FANBASE SIZE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49470" y="1556679"/>
            <a:ext cx="813838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359"/>
              </a:lnSpc>
            </a:pPr>
            <a:r>
              <a:rPr lang="en-US" sz="2400" spc="177">
                <a:solidFill>
                  <a:srgbClr val="FFFFFF"/>
                </a:solidFill>
                <a:latin typeface="Open Sans 1 Semi-Bold"/>
              </a:rPr>
              <a:t>OUR TWEETS COME FROM EVERYWHERE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49470" y="8011283"/>
            <a:ext cx="7641844" cy="169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FFFFFF"/>
                </a:solidFill>
                <a:latin typeface="Open Sans 1"/>
              </a:rPr>
              <a:t>With a fanbase amassing millions from around the world, BTS are known to be the music group with the most twitter engagements ever recorded - which they have topped four times.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096657" y="1324917"/>
            <a:ext cx="7455348" cy="169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 1"/>
              </a:rPr>
              <a:t>The Hyundai Research institute found that about </a:t>
            </a:r>
            <a:r>
              <a:rPr lang="en-US" sz="2200" u="sng">
                <a:solidFill>
                  <a:srgbClr val="000000"/>
                </a:solidFill>
                <a:latin typeface="Open Sans 1"/>
                <a:hlinkClick r:id="rId8" tooltip="https://www.businessinsider.com/bts-conscription-military-service-south-korea-cost-billions-tourism-goods-2022-10#:~:text=In%202017%2C%20one%20out%20of,according%20to%20the%20research%20institute."/>
              </a:rPr>
              <a:t>800,000</a:t>
            </a:r>
            <a:r>
              <a:rPr lang="en-US" sz="2200">
                <a:solidFill>
                  <a:srgbClr val="000000"/>
                </a:solidFill>
                <a:latin typeface="Open Sans 1"/>
              </a:rPr>
              <a:t> visitors visit South Korea because of BTS every year. </a:t>
            </a:r>
          </a:p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 1"/>
              </a:rPr>
              <a:t>The Band itself brings over </a:t>
            </a:r>
            <a:r>
              <a:rPr lang="en-US" sz="2200" u="sng">
                <a:solidFill>
                  <a:srgbClr val="000000"/>
                </a:solidFill>
                <a:latin typeface="Open Sans 1"/>
                <a:hlinkClick r:id="rId9" tooltip="https://www.cnbc.com/video/2022/11/14/bts-is-joining-the-military--heres-how-much-it-will-cost-south-korea.html#:~:text=The%20impact%20of%20BTS's%20military,towards%20the%20South%20Korean%20economy."/>
              </a:rPr>
              <a:t>$3.9 billion</a:t>
            </a:r>
            <a:r>
              <a:rPr lang="en-US" sz="2200">
                <a:solidFill>
                  <a:srgbClr val="000000"/>
                </a:solidFill>
                <a:latin typeface="Open Sans 1"/>
              </a:rPr>
              <a:t> to the South Korean economy.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096657" y="4350926"/>
            <a:ext cx="7455348" cy="1264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410"/>
              </a:lnSpc>
            </a:pPr>
            <a:r>
              <a:rPr lang="en-US" sz="2200">
                <a:solidFill>
                  <a:srgbClr val="000000"/>
                </a:solidFill>
                <a:latin typeface="Open Sans 1"/>
              </a:rPr>
              <a:t>Over the last 10 years, there have been close to 2 billion mentions of BTS . And 36.96M unique authors initiated conversations about BTS on Twitter.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778787" y="2437745"/>
            <a:ext cx="1991345" cy="850809"/>
            <a:chOff x="0" y="0"/>
            <a:chExt cx="1267864" cy="54169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7864" cy="541699"/>
            </a:xfrm>
            <a:custGeom>
              <a:avLst/>
              <a:gdLst/>
              <a:ahLst/>
              <a:cxnLst/>
              <a:rect r="r" b="b" t="t" l="l"/>
              <a:pathLst>
                <a:path h="541699" w="1267864">
                  <a:moveTo>
                    <a:pt x="1267864" y="270850"/>
                  </a:moveTo>
                  <a:lnTo>
                    <a:pt x="861464" y="0"/>
                  </a:lnTo>
                  <a:lnTo>
                    <a:pt x="861464" y="203200"/>
                  </a:lnTo>
                  <a:lnTo>
                    <a:pt x="0" y="203200"/>
                  </a:lnTo>
                  <a:lnTo>
                    <a:pt x="0" y="338499"/>
                  </a:lnTo>
                  <a:lnTo>
                    <a:pt x="861464" y="338499"/>
                  </a:lnTo>
                  <a:lnTo>
                    <a:pt x="861464" y="541699"/>
                  </a:lnTo>
                  <a:lnTo>
                    <a:pt x="1267864" y="270850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155575"/>
              <a:ext cx="1166264" cy="182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1991719" y="6165069"/>
            <a:ext cx="1128364" cy="628276"/>
            <a:chOff x="0" y="0"/>
            <a:chExt cx="972875" cy="5416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72875" cy="541699"/>
            </a:xfrm>
            <a:custGeom>
              <a:avLst/>
              <a:gdLst/>
              <a:ahLst/>
              <a:cxnLst/>
              <a:rect r="r" b="b" t="t" l="l"/>
              <a:pathLst>
                <a:path h="541699" w="972875">
                  <a:moveTo>
                    <a:pt x="972875" y="270850"/>
                  </a:moveTo>
                  <a:lnTo>
                    <a:pt x="566475" y="0"/>
                  </a:lnTo>
                  <a:lnTo>
                    <a:pt x="566475" y="203200"/>
                  </a:lnTo>
                  <a:lnTo>
                    <a:pt x="0" y="203200"/>
                  </a:lnTo>
                  <a:lnTo>
                    <a:pt x="0" y="338499"/>
                  </a:lnTo>
                  <a:lnTo>
                    <a:pt x="566475" y="338499"/>
                  </a:lnTo>
                  <a:lnTo>
                    <a:pt x="566475" y="541699"/>
                  </a:lnTo>
                  <a:lnTo>
                    <a:pt x="972875" y="270850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155575"/>
              <a:ext cx="871275" cy="182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655933" y="2437745"/>
            <a:ext cx="4225486" cy="2112743"/>
          </a:xfrm>
          <a:custGeom>
            <a:avLst/>
            <a:gdLst/>
            <a:ahLst/>
            <a:cxnLst/>
            <a:rect r="r" b="b" t="t" l="l"/>
            <a:pathLst>
              <a:path h="2112743" w="4225486">
                <a:moveTo>
                  <a:pt x="0" y="0"/>
                </a:moveTo>
                <a:lnTo>
                  <a:pt x="4225487" y="0"/>
                </a:lnTo>
                <a:lnTo>
                  <a:pt x="4225487" y="2112744"/>
                </a:lnTo>
                <a:lnTo>
                  <a:pt x="0" y="211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43158" y="2299316"/>
            <a:ext cx="4225486" cy="2408651"/>
          </a:xfrm>
          <a:custGeom>
            <a:avLst/>
            <a:gdLst/>
            <a:ahLst/>
            <a:cxnLst/>
            <a:rect r="r" b="b" t="t" l="l"/>
            <a:pathLst>
              <a:path h="2408651" w="4225486">
                <a:moveTo>
                  <a:pt x="0" y="0"/>
                </a:moveTo>
                <a:lnTo>
                  <a:pt x="4225487" y="0"/>
                </a:lnTo>
                <a:lnTo>
                  <a:pt x="4225487" y="2408652"/>
                </a:lnTo>
                <a:lnTo>
                  <a:pt x="0" y="24086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614991" y="7043389"/>
            <a:ext cx="4225486" cy="2376836"/>
          </a:xfrm>
          <a:custGeom>
            <a:avLst/>
            <a:gdLst/>
            <a:ahLst/>
            <a:cxnLst/>
            <a:rect r="r" b="b" t="t" l="l"/>
            <a:pathLst>
              <a:path h="2376836" w="4225486">
                <a:moveTo>
                  <a:pt x="0" y="0"/>
                </a:moveTo>
                <a:lnTo>
                  <a:pt x="4225486" y="0"/>
                </a:lnTo>
                <a:lnTo>
                  <a:pt x="4225486" y="2376836"/>
                </a:lnTo>
                <a:lnTo>
                  <a:pt x="0" y="2376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-10800000">
            <a:off x="7778787" y="7806402"/>
            <a:ext cx="1991345" cy="850809"/>
            <a:chOff x="0" y="0"/>
            <a:chExt cx="1267864" cy="54169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67864" cy="541699"/>
            </a:xfrm>
            <a:custGeom>
              <a:avLst/>
              <a:gdLst/>
              <a:ahLst/>
              <a:cxnLst/>
              <a:rect r="r" b="b" t="t" l="l"/>
              <a:pathLst>
                <a:path h="541699" w="1267864">
                  <a:moveTo>
                    <a:pt x="1267864" y="270850"/>
                  </a:moveTo>
                  <a:lnTo>
                    <a:pt x="861464" y="0"/>
                  </a:lnTo>
                  <a:lnTo>
                    <a:pt x="861464" y="203200"/>
                  </a:lnTo>
                  <a:lnTo>
                    <a:pt x="0" y="203200"/>
                  </a:lnTo>
                  <a:lnTo>
                    <a:pt x="0" y="338499"/>
                  </a:lnTo>
                  <a:lnTo>
                    <a:pt x="861464" y="338499"/>
                  </a:lnTo>
                  <a:lnTo>
                    <a:pt x="861464" y="541699"/>
                  </a:lnTo>
                  <a:lnTo>
                    <a:pt x="1267864" y="270850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155575"/>
              <a:ext cx="1166264" cy="1829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870126" y="7043389"/>
            <a:ext cx="4060936" cy="2376836"/>
          </a:xfrm>
          <a:custGeom>
            <a:avLst/>
            <a:gdLst/>
            <a:ahLst/>
            <a:cxnLst/>
            <a:rect r="r" b="b" t="t" l="l"/>
            <a:pathLst>
              <a:path h="2376836" w="4060936">
                <a:moveTo>
                  <a:pt x="0" y="0"/>
                </a:moveTo>
                <a:lnTo>
                  <a:pt x="4060936" y="0"/>
                </a:lnTo>
                <a:lnTo>
                  <a:pt x="4060936" y="2376836"/>
                </a:lnTo>
                <a:lnTo>
                  <a:pt x="0" y="23768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147375" y="5010150"/>
            <a:ext cx="481705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Data pre-processing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459448" y="9411335"/>
            <a:ext cx="306582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Visualization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09935"/>
            <a:ext cx="7479953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2E6340"/>
                </a:solidFill>
                <a:latin typeface="Inter Bold"/>
              </a:rPr>
              <a:t>ARCHITECTURE: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655933" y="4781550"/>
            <a:ext cx="4225486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Twitter Data Scraping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744955" y="9353550"/>
            <a:ext cx="425016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 Bold"/>
              </a:rPr>
              <a:t>Sentiment analysis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9945" y="552744"/>
            <a:ext cx="8147912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2E6340"/>
                </a:solidFill>
                <a:latin typeface="Inter Bold"/>
              </a:rPr>
              <a:t>DATA SCRAPING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273834" y="0"/>
            <a:ext cx="5014166" cy="10287000"/>
            <a:chOff x="0" y="0"/>
            <a:chExt cx="132060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06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0603">
                  <a:moveTo>
                    <a:pt x="0" y="0"/>
                  </a:moveTo>
                  <a:lnTo>
                    <a:pt x="1320603" y="0"/>
                  </a:lnTo>
                  <a:lnTo>
                    <a:pt x="1320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2060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148762" y="457494"/>
            <a:ext cx="9144000" cy="1495425"/>
            <a:chOff x="0" y="0"/>
            <a:chExt cx="2408296" cy="3938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393857"/>
            </a:xfrm>
            <a:custGeom>
              <a:avLst/>
              <a:gdLst/>
              <a:ahLst/>
              <a:cxnLst/>
              <a:rect r="r" b="b" t="t" l="l"/>
              <a:pathLst>
                <a:path h="39385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408296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082900" y="3340629"/>
            <a:ext cx="5959263" cy="2876228"/>
            <a:chOff x="0" y="0"/>
            <a:chExt cx="7945684" cy="3834970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15283" t="0" r="15283" b="0"/>
            <a:stretch>
              <a:fillRect/>
            </a:stretch>
          </p:blipFill>
          <p:spPr>
            <a:xfrm flipH="false" flipV="false">
              <a:off x="0" y="0"/>
              <a:ext cx="7945684" cy="3834970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6571154" y="3340629"/>
            <a:ext cx="5145691" cy="2876228"/>
            <a:chOff x="0" y="0"/>
            <a:chExt cx="6860922" cy="383497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0" t="12736" r="0" b="12736"/>
            <a:stretch>
              <a:fillRect/>
            </a:stretch>
          </p:blipFill>
          <p:spPr>
            <a:xfrm flipH="false" flipV="false"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849470" y="3340629"/>
            <a:ext cx="5145691" cy="2876228"/>
            <a:chOff x="0" y="0"/>
            <a:chExt cx="6860922" cy="3834970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4"/>
            <a:srcRect l="3261" t="0" r="3261" b="0"/>
            <a:stretch>
              <a:fillRect/>
            </a:stretch>
          </p:blipFill>
          <p:spPr>
            <a:xfrm flipH="false" flipV="false">
              <a:off x="0" y="0"/>
              <a:ext cx="6860922" cy="3834970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-1061650" y="8036778"/>
            <a:ext cx="3803190" cy="380319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8197464" y="1435814"/>
            <a:ext cx="10090536" cy="1552390"/>
          </a:xfrm>
          <a:custGeom>
            <a:avLst/>
            <a:gdLst/>
            <a:ahLst/>
            <a:cxnLst/>
            <a:rect r="r" b="b" t="t" l="l"/>
            <a:pathLst>
              <a:path h="1552390" w="10090536">
                <a:moveTo>
                  <a:pt x="0" y="0"/>
                </a:moveTo>
                <a:lnTo>
                  <a:pt x="10090536" y="0"/>
                </a:lnTo>
                <a:lnTo>
                  <a:pt x="10090536" y="1552390"/>
                </a:lnTo>
                <a:lnTo>
                  <a:pt x="0" y="1552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39945" y="6508252"/>
            <a:ext cx="515521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2E6340"/>
                </a:solidFill>
                <a:latin typeface="Inter Bold"/>
              </a:rPr>
              <a:t>NTSCRAPER LIBRARY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71154" y="6508252"/>
            <a:ext cx="5155216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2E6340"/>
                </a:solidFill>
                <a:latin typeface="Inter Bold"/>
              </a:rPr>
              <a:t>NITTER INSTANCES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92839" y="6508252"/>
            <a:ext cx="5155216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>
                <a:solidFill>
                  <a:srgbClr val="2E6340"/>
                </a:solidFill>
                <a:latin typeface="Inter Bold"/>
              </a:rPr>
              <a:t>get_tweets()</a:t>
            </a:r>
          </a:p>
          <a:p>
            <a:pPr algn="ctr">
              <a:lnSpc>
                <a:spcPts val="377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839945" y="7123504"/>
            <a:ext cx="4930750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This is a simple python library which allows scraping tweets from Nitter instances.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71154" y="7123504"/>
            <a:ext cx="4930750" cy="276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720"/>
              </a:lnSpc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Nitter instances act as intermediaries between users and Twitter. They provide a privacy-focused and less resource-intensive way to access Twitter content.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92839" y="7123504"/>
            <a:ext cx="4930750" cy="276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Gets tweets from scraper</a:t>
            </a:r>
          </a:p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Extracts user, likes, retweets, date and text.</a:t>
            </a:r>
          </a:p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Open Sans 1"/>
              </a:rPr>
              <a:t>Stores Data in Pandas Dataframe.</a:t>
            </a:r>
          </a:p>
          <a:p>
            <a:pPr algn="just" marL="0" indent="0" lvl="0">
              <a:lnSpc>
                <a:spcPts val="372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273834" y="0"/>
            <a:ext cx="5014166" cy="10287000"/>
            <a:chOff x="0" y="0"/>
            <a:chExt cx="1320603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0603" cy="2709333"/>
            </a:xfrm>
            <a:custGeom>
              <a:avLst/>
              <a:gdLst/>
              <a:ahLst/>
              <a:cxnLst/>
              <a:rect r="r" b="b" t="t" l="l"/>
              <a:pathLst>
                <a:path h="2709333" w="1320603">
                  <a:moveTo>
                    <a:pt x="0" y="0"/>
                  </a:moveTo>
                  <a:lnTo>
                    <a:pt x="1320603" y="0"/>
                  </a:lnTo>
                  <a:lnTo>
                    <a:pt x="132060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32060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8762" y="716584"/>
            <a:ext cx="9144000" cy="1495425"/>
            <a:chOff x="0" y="0"/>
            <a:chExt cx="2408296" cy="393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08296" cy="393857"/>
            </a:xfrm>
            <a:custGeom>
              <a:avLst/>
              <a:gdLst/>
              <a:ahLst/>
              <a:cxnLst/>
              <a:rect r="r" b="b" t="t" l="l"/>
              <a:pathLst>
                <a:path h="393857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393857"/>
                  </a:lnTo>
                  <a:lnTo>
                    <a:pt x="0" y="393857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408296" cy="44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15526" y="2048769"/>
            <a:ext cx="9870568" cy="3470969"/>
          </a:xfrm>
          <a:custGeom>
            <a:avLst/>
            <a:gdLst/>
            <a:ahLst/>
            <a:cxnLst/>
            <a:rect r="r" b="b" t="t" l="l"/>
            <a:pathLst>
              <a:path h="3470969" w="9870568">
                <a:moveTo>
                  <a:pt x="0" y="0"/>
                </a:moveTo>
                <a:lnTo>
                  <a:pt x="9870568" y="0"/>
                </a:lnTo>
                <a:lnTo>
                  <a:pt x="9870568" y="3470969"/>
                </a:lnTo>
                <a:lnTo>
                  <a:pt x="0" y="347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93185" y="4882072"/>
            <a:ext cx="11662170" cy="5048516"/>
          </a:xfrm>
          <a:custGeom>
            <a:avLst/>
            <a:gdLst/>
            <a:ahLst/>
            <a:cxnLst/>
            <a:rect r="r" b="b" t="t" l="l"/>
            <a:pathLst>
              <a:path h="5048516" w="11662170">
                <a:moveTo>
                  <a:pt x="0" y="0"/>
                </a:moveTo>
                <a:lnTo>
                  <a:pt x="11662170" y="0"/>
                </a:lnTo>
                <a:lnTo>
                  <a:pt x="11662170" y="5048516"/>
                </a:lnTo>
                <a:lnTo>
                  <a:pt x="0" y="50485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530" r="0" b="-1821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915234">
            <a:off x="2019084" y="6427714"/>
            <a:ext cx="3077924" cy="2277663"/>
          </a:xfrm>
          <a:custGeom>
            <a:avLst/>
            <a:gdLst/>
            <a:ahLst/>
            <a:cxnLst/>
            <a:rect r="r" b="b" t="t" l="l"/>
            <a:pathLst>
              <a:path h="2277663" w="3077924">
                <a:moveTo>
                  <a:pt x="0" y="0"/>
                </a:moveTo>
                <a:lnTo>
                  <a:pt x="3077923" y="0"/>
                </a:lnTo>
                <a:lnTo>
                  <a:pt x="3077923" y="2277663"/>
                </a:lnTo>
                <a:lnTo>
                  <a:pt x="0" y="22776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39945" y="552744"/>
            <a:ext cx="8147912" cy="99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2E6340"/>
                </a:solidFill>
                <a:latin typeface="Inter Bold"/>
              </a:rPr>
              <a:t>DATA SCRAPING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9945" y="6515138"/>
            <a:ext cx="6028378" cy="2314864"/>
            <a:chOff x="0" y="0"/>
            <a:chExt cx="8037837" cy="3086485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94" t="0" r="194" b="0"/>
            <a:stretch>
              <a:fillRect/>
            </a:stretch>
          </p:blipFill>
          <p:spPr>
            <a:xfrm flipH="false" flipV="false">
              <a:off x="0" y="0"/>
              <a:ext cx="8037837" cy="3086485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839945" y="4024168"/>
            <a:ext cx="6028378" cy="2314864"/>
            <a:chOff x="0" y="0"/>
            <a:chExt cx="8037837" cy="3086485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8525" r="0" b="18525"/>
            <a:stretch>
              <a:fillRect/>
            </a:stretch>
          </p:blipFill>
          <p:spPr>
            <a:xfrm flipH="false" flipV="false">
              <a:off x="0" y="0"/>
              <a:ext cx="8037837" cy="3086485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839945" y="552744"/>
            <a:ext cx="6818840" cy="1946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7200">
                <a:solidFill>
                  <a:srgbClr val="2E6340"/>
                </a:solidFill>
                <a:latin typeface="Inter Bold"/>
              </a:rPr>
              <a:t>DATA PRE-PROCESSING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718306" y="0"/>
            <a:ext cx="10569694" cy="10287000"/>
            <a:chOff x="0" y="0"/>
            <a:chExt cx="2783788" cy="27093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83788" cy="2709333"/>
            </a:xfrm>
            <a:custGeom>
              <a:avLst/>
              <a:gdLst/>
              <a:ahLst/>
              <a:cxnLst/>
              <a:rect r="r" b="b" t="t" l="l"/>
              <a:pathLst>
                <a:path h="2709333" w="2783788">
                  <a:moveTo>
                    <a:pt x="0" y="0"/>
                  </a:moveTo>
                  <a:lnTo>
                    <a:pt x="2783788" y="0"/>
                  </a:lnTo>
                  <a:lnTo>
                    <a:pt x="278378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E634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783788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9"/>
                </a:lnSpc>
              </a:pPr>
            </a:p>
          </p:txBody>
        </p:sp>
      </p:grpSp>
      <p:sp>
        <p:nvSpPr>
          <p:cNvPr name="AutoShape 10" id="10"/>
          <p:cNvSpPr/>
          <p:nvPr/>
        </p:nvSpPr>
        <p:spPr>
          <a:xfrm flipV="true">
            <a:off x="839945" y="2324009"/>
            <a:ext cx="1858299" cy="0"/>
          </a:xfrm>
          <a:prstGeom prst="line">
            <a:avLst/>
          </a:prstGeom>
          <a:ln cap="flat" w="76200">
            <a:solidFill>
              <a:srgbClr val="EAE4D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8493611" y="595884"/>
            <a:ext cx="877649" cy="877649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</a:rPr>
                <a:t>01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93611" y="3729081"/>
            <a:ext cx="877649" cy="87764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</a:rPr>
                <a:t>02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493611" y="6862277"/>
            <a:ext cx="877649" cy="877649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4D2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4470" lIns="44470" bIns="44470" rIns="4447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17726D"/>
                  </a:solidFill>
                  <a:latin typeface="Inter Bold"/>
                </a:rPr>
                <a:t>03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9579356" y="782081"/>
            <a:ext cx="76418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Bold"/>
              </a:rPr>
              <a:t>Translation to English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579356" y="1397333"/>
            <a:ext cx="7641844" cy="2303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400">
                <a:solidFill>
                  <a:srgbClr val="FFFFFF"/>
                </a:solidFill>
                <a:latin typeface="Open Sans 1"/>
              </a:rPr>
              <a:t>It is important to set one global language to be used for our analysis later : English. </a:t>
            </a:r>
          </a:p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1"/>
              </a:rPr>
              <a:t>Library “langdetect” to detect languge</a:t>
            </a:r>
          </a:p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1"/>
              </a:rPr>
              <a:t>Library “googletrans” for the translation</a:t>
            </a:r>
          </a:p>
          <a:p>
            <a:pPr algn="just">
              <a:lnSpc>
                <a:spcPts val="372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9579356" y="3915277"/>
            <a:ext cx="76418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Bold"/>
              </a:rPr>
              <a:t>Cleaning the Tweet Texts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79356" y="4530530"/>
            <a:ext cx="7641844" cy="183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1"/>
              </a:rPr>
              <a:t>Remove all mention, hashtags, links, numbers, words with numbers,....</a:t>
            </a:r>
          </a:p>
          <a:p>
            <a:pPr algn="just" marL="518160" indent="-259080" lvl="1">
              <a:lnSpc>
                <a:spcPts val="37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Open Sans 1"/>
              </a:rPr>
              <a:t>Transform emojis to their textual format using library “emoji”.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579356" y="7048474"/>
            <a:ext cx="7641844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>
                <a:solidFill>
                  <a:srgbClr val="FFFFFF"/>
                </a:solidFill>
                <a:latin typeface="Inter Bold"/>
              </a:rPr>
              <a:t>Setting the correct Datatypes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579356" y="7663726"/>
            <a:ext cx="7641844" cy="1369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20"/>
              </a:lnSpc>
            </a:pPr>
            <a:r>
              <a:rPr lang="en-US" sz="2400">
                <a:solidFill>
                  <a:srgbClr val="FFFFFF"/>
                </a:solidFill>
                <a:latin typeface="Open Sans 1"/>
              </a:rPr>
              <a:t>Date Format extracted from scraper seperated by “.”, cannot be used by data visualization functions.</a:t>
            </a:r>
          </a:p>
          <a:p>
            <a:pPr algn="just" marL="0" indent="0" lvl="0">
              <a:lnSpc>
                <a:spcPts val="37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DAF1X_Lvp64</dc:identifier>
  <dcterms:modified xsi:type="dcterms:W3CDTF">2011-08-01T06:04:30Z</dcterms:modified>
  <cp:revision>1</cp:revision>
  <dc:title>White Green Simple and Professional Business Pitch Deck Presentation Design</dc:title>
</cp:coreProperties>
</file>